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83" r:id="rId1"/>
  </p:sldMasterIdLst>
  <p:notesMasterIdLst>
    <p:notesMasterId r:id="rId16"/>
  </p:notesMasterIdLst>
  <p:sldIdLst>
    <p:sldId id="299" r:id="rId2"/>
    <p:sldId id="287" r:id="rId3"/>
    <p:sldId id="290" r:id="rId4"/>
    <p:sldId id="276" r:id="rId5"/>
    <p:sldId id="278" r:id="rId6"/>
    <p:sldId id="279" r:id="rId7"/>
    <p:sldId id="296" r:id="rId8"/>
    <p:sldId id="297" r:id="rId9"/>
    <p:sldId id="285" r:id="rId10"/>
    <p:sldId id="288" r:id="rId11"/>
    <p:sldId id="291" r:id="rId12"/>
    <p:sldId id="282" r:id="rId13"/>
    <p:sldId id="289" r:id="rId14"/>
    <p:sldId id="298"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890" userDrawn="1">
          <p15:clr>
            <a:srgbClr val="A4A3A4"/>
          </p15:clr>
        </p15:guide>
        <p15:guide id="2" pos="1418" userDrawn="1">
          <p15:clr>
            <a:srgbClr val="A4A3A4"/>
          </p15:clr>
        </p15:guide>
        <p15:guide id="3" pos="3390" userDrawn="1">
          <p15:clr>
            <a:srgbClr val="A4A3A4"/>
          </p15:clr>
        </p15:guide>
        <p15:guide id="4" pos="2608" userDrawn="1">
          <p15:clr>
            <a:srgbClr val="A4A3A4"/>
          </p15:clr>
        </p15:guide>
        <p15:guide id="5" pos="3833" userDrawn="1">
          <p15:clr>
            <a:srgbClr val="A4A3A4"/>
          </p15:clr>
        </p15:guide>
        <p15:guide id="6" pos="4547" userDrawn="1">
          <p15:clr>
            <a:srgbClr val="A4A3A4"/>
          </p15:clr>
        </p15:guide>
        <p15:guide id="7" pos="505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39F9B"/>
    <a:srgbClr val="F6A21D"/>
    <a:srgbClr val="A0988C"/>
    <a:srgbClr val="F4F4F4"/>
    <a:srgbClr val="F5F5F5"/>
    <a:srgbClr val="002147"/>
    <a:srgbClr val="A3C1AD"/>
    <a:srgbClr val="625742"/>
    <a:srgbClr val="A3ADC1"/>
    <a:srgbClr val="00B3B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01" autoAdjust="0"/>
    <p:restoredTop sz="78186" autoAdjust="0"/>
  </p:normalViewPr>
  <p:slideViewPr>
    <p:cSldViewPr snapToObjects="1">
      <p:cViewPr>
        <p:scale>
          <a:sx n="100" d="100"/>
          <a:sy n="100" d="100"/>
        </p:scale>
        <p:origin x="-486" y="1074"/>
      </p:cViewPr>
      <p:guideLst>
        <p:guide orient="horz" pos="890"/>
        <p:guide pos="1418"/>
        <p:guide pos="3390"/>
        <p:guide pos="2608"/>
        <p:guide pos="3833"/>
        <p:guide pos="4547"/>
        <p:guide pos="5057"/>
      </p:guideLst>
    </p:cSldViewPr>
  </p:slideViewPr>
  <p:notesTextViewPr>
    <p:cViewPr>
      <p:scale>
        <a:sx n="95" d="100"/>
        <a:sy n="95"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2DA3B3B1-CB4D-0D47-A580-0D9DCCAB7509}" type="datetimeFigureOut">
              <a:rPr lang="en-GB" smtClean="0"/>
              <a:pPr/>
              <a:t>09/03/2020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E276C3-00CD-F345-9056-662176BFDCA5}" type="slidenum">
              <a:rPr lang="en-GB" smtClean="0"/>
              <a:pPr/>
              <a:t>‹#›</a:t>
            </a:fld>
            <a:endParaRPr lang="en-GB"/>
          </a:p>
        </p:txBody>
      </p:sp>
    </p:spTree>
    <p:extLst>
      <p:ext uri="{BB962C8B-B14F-4D97-AF65-F5344CB8AC3E}">
        <p14:creationId xmlns:p14="http://schemas.microsoft.com/office/powerpoint/2010/main" xmlns="" val="20430654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baseline="0" dirty="0" smtClean="0"/>
              <a:t>Now let’s talk a bit more about the Computer Science – and honours degrees offered by Oxford and Cambridge. </a:t>
            </a:r>
          </a:p>
          <a:p>
            <a:endParaRPr lang="en-GB" baseline="0" dirty="0" smtClean="0"/>
          </a:p>
        </p:txBody>
      </p:sp>
      <p:sp>
        <p:nvSpPr>
          <p:cNvPr id="4" name="Slide Number Placeholder 3"/>
          <p:cNvSpPr>
            <a:spLocks noGrp="1"/>
          </p:cNvSpPr>
          <p:nvPr>
            <p:ph type="sldNum" sz="quarter" idx="10"/>
          </p:nvPr>
        </p:nvSpPr>
        <p:spPr/>
        <p:txBody>
          <a:bodyPr/>
          <a:lstStyle/>
          <a:p>
            <a:fld id="{BCE276C3-00CD-F345-9056-662176BFDCA5}" type="slidenum">
              <a:rPr lang="en-GB" smtClean="0"/>
              <a:pPr/>
              <a:t>2</a:t>
            </a:fld>
            <a:endParaRPr lang="en-GB"/>
          </a:p>
        </p:txBody>
      </p:sp>
    </p:spTree>
    <p:extLst>
      <p:ext uri="{BB962C8B-B14F-4D97-AF65-F5344CB8AC3E}">
        <p14:creationId xmlns:p14="http://schemas.microsoft.com/office/powerpoint/2010/main" xmlns="" val="17627694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16000"/>
              </a:lnSpc>
              <a:tabLst>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pPr>
            <a:r>
              <a:rPr lang="en-GB" altLang="en-US" dirty="0" smtClean="0"/>
              <a:t>You, if</a:t>
            </a:r>
          </a:p>
          <a:p>
            <a:pPr lvl="1">
              <a:lnSpc>
                <a:spcPct val="116000"/>
              </a:lnSpc>
              <a:tabLst>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pPr>
            <a:r>
              <a:rPr lang="en-GB" altLang="en-US" dirty="0" smtClean="0"/>
              <a:t>you meet the prerequisites – </a:t>
            </a:r>
            <a:r>
              <a:rPr lang="en-GB" altLang="en-US" dirty="0" err="1" smtClean="0"/>
              <a:t>ie</a:t>
            </a:r>
            <a:r>
              <a:rPr lang="en-GB" altLang="en-US" dirty="0" smtClean="0"/>
              <a:t> you’re on track to get</a:t>
            </a:r>
            <a:r>
              <a:rPr lang="en-GB" altLang="en-US" baseline="0" dirty="0" smtClean="0"/>
              <a:t> top grades in the subjects we’ve talked about. </a:t>
            </a:r>
            <a:endParaRPr lang="en-GB" altLang="en-US" dirty="0" smtClean="0"/>
          </a:p>
          <a:p>
            <a:pPr lvl="1">
              <a:lnSpc>
                <a:spcPct val="116000"/>
              </a:lnSpc>
              <a:tabLst>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pPr>
            <a:r>
              <a:rPr lang="en-GB" altLang="en-US" dirty="0" smtClean="0"/>
              <a:t>you're excited about cutting-edge Computer Science (interest and enthusiasm...).  But you don’t need to have formally studied it. If you’ve done A Level computing that’s great. But we’re just as happy to see students who’ve developed their interests</a:t>
            </a:r>
            <a:r>
              <a:rPr lang="en-GB" altLang="en-US" baseline="0" dirty="0" smtClean="0"/>
              <a:t> in their own time. </a:t>
            </a:r>
            <a:endParaRPr lang="en-GB" altLang="en-US" dirty="0" smtClean="0"/>
          </a:p>
          <a:p>
            <a:pPr lvl="1">
              <a:lnSpc>
                <a:spcPct val="116000"/>
              </a:lnSpc>
              <a:tabLst>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pPr>
            <a:r>
              <a:rPr lang="en-GB" altLang="en-US" dirty="0" smtClean="0"/>
              <a:t>you like the idea of small group teaching. Does</a:t>
            </a:r>
            <a:r>
              <a:rPr lang="en-GB" altLang="en-US" baseline="0" dirty="0" smtClean="0"/>
              <a:t> the idea of discussing computer science ideas with a tutor and another student or two as a regular part of your degree sound like a way you’d enjoy learning? </a:t>
            </a:r>
            <a:endParaRPr lang="en-GB" altLang="en-US" dirty="0" smtClean="0"/>
          </a:p>
          <a:p>
            <a:pPr lvl="1">
              <a:lnSpc>
                <a:spcPct val="116000"/>
              </a:lnSpc>
              <a:tabLst>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pPr>
            <a:r>
              <a:rPr lang="en-GB" altLang="en-US" smtClean="0"/>
              <a:t>you enjoy and are good at Maths</a:t>
            </a:r>
            <a:r>
              <a:rPr lang="en-GB" altLang="en-US" dirty="0" smtClean="0"/>
              <a:t/>
            </a:r>
            <a:br>
              <a:rPr lang="en-GB" altLang="en-US" dirty="0" smtClean="0"/>
            </a:br>
            <a:endParaRPr lang="en-GB" altLang="en-US" dirty="0" smtClean="0"/>
          </a:p>
          <a:p>
            <a:endParaRPr lang="en-GB" dirty="0"/>
          </a:p>
        </p:txBody>
      </p:sp>
      <p:sp>
        <p:nvSpPr>
          <p:cNvPr id="4" name="Slide Number Placeholder 3"/>
          <p:cNvSpPr>
            <a:spLocks noGrp="1"/>
          </p:cNvSpPr>
          <p:nvPr>
            <p:ph type="sldNum" sz="quarter" idx="10"/>
          </p:nvPr>
        </p:nvSpPr>
        <p:spPr/>
        <p:txBody>
          <a:bodyPr/>
          <a:lstStyle/>
          <a:p>
            <a:fld id="{BCE276C3-00CD-F345-9056-662176BFDCA5}" type="slidenum">
              <a:rPr lang="en-GB" smtClean="0"/>
              <a:pPr/>
              <a:t>11</a:t>
            </a:fld>
            <a:endParaRPr lang="en-GB"/>
          </a:p>
        </p:txBody>
      </p:sp>
    </p:spTree>
    <p:extLst>
      <p:ext uri="{BB962C8B-B14F-4D97-AF65-F5344CB8AC3E}">
        <p14:creationId xmlns:p14="http://schemas.microsoft.com/office/powerpoint/2010/main" xmlns="" val="12141120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52226" name="Notes Placeholder 2"/>
          <p:cNvSpPr>
            <a:spLocks noGrp="1"/>
          </p:cNvSpPr>
          <p:nvPr>
            <p:ph type="body" idx="1"/>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p>
            <a:endParaRPr lang="en-US" altLang="en-US" sz="1100" dirty="0" smtClean="0">
              <a:ea typeface="ＭＳ Ｐゴシック" charset="-128"/>
            </a:endParaRPr>
          </a:p>
          <a:p>
            <a:endParaRPr lang="en-US" altLang="en-US" sz="1100" dirty="0" smtClean="0">
              <a:ea typeface="ＭＳ Ｐゴシック" charset="-128"/>
            </a:endParaRPr>
          </a:p>
          <a:p>
            <a:pPr>
              <a:lnSpc>
                <a:spcPct val="116000"/>
              </a:lnSpc>
              <a:tabLst>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pPr>
            <a:r>
              <a:rPr lang="en-GB" altLang="en-US" dirty="0" smtClean="0"/>
              <a:t>Interested? </a:t>
            </a:r>
          </a:p>
          <a:p>
            <a:pPr>
              <a:lnSpc>
                <a:spcPct val="116000"/>
              </a:lnSpc>
              <a:tabLst>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pPr>
            <a:endParaRPr lang="en-GB" altLang="en-US" dirty="0" smtClean="0"/>
          </a:p>
          <a:p>
            <a:pPr marL="457200" marR="0" lvl="1" indent="0" algn="l" defTabSz="914400" rtl="0" eaLnBrk="1" fontAlgn="auto" latinLnBrk="0" hangingPunct="1">
              <a:lnSpc>
                <a:spcPct val="116000"/>
              </a:lnSpc>
              <a:spcBef>
                <a:spcPts val="0"/>
              </a:spcBef>
              <a:spcAft>
                <a:spcPts val="0"/>
              </a:spcAft>
              <a:buClrTx/>
              <a:buSzTx/>
              <a:buFontTx/>
              <a:buNone/>
              <a:tabLst>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defRPr/>
            </a:pPr>
            <a:r>
              <a:rPr lang="en-GB" altLang="en-US" dirty="0" smtClean="0"/>
              <a:t>Get in touch and ask us questions! </a:t>
            </a:r>
            <a:r>
              <a:rPr lang="en-US" altLang="en-US" sz="1200" dirty="0" smtClean="0">
                <a:ea typeface="ＭＳ Ｐゴシック" charset="-128"/>
              </a:rPr>
              <a:t>I/We</a:t>
            </a:r>
            <a:r>
              <a:rPr lang="en-US" altLang="en-US" sz="1200" baseline="0" dirty="0" smtClean="0">
                <a:ea typeface="ＭＳ Ｐゴシック" charset="-128"/>
              </a:rPr>
              <a:t> will </a:t>
            </a:r>
            <a:r>
              <a:rPr lang="en-US" altLang="en-US" sz="1200" dirty="0" smtClean="0">
                <a:ea typeface="ＭＳ Ｐゴシック" charset="-128"/>
              </a:rPr>
              <a:t>also be here after the talk to answer any questions you may have, or do feel free to get in touch with the Department. </a:t>
            </a:r>
          </a:p>
          <a:p>
            <a:pPr lvl="1">
              <a:lnSpc>
                <a:spcPct val="116000"/>
              </a:lnSpc>
              <a:tabLst>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pPr>
            <a:endParaRPr lang="en-GB" altLang="en-US" dirty="0" smtClean="0"/>
          </a:p>
          <a:p>
            <a:pPr lvl="1">
              <a:lnSpc>
                <a:spcPct val="116000"/>
              </a:lnSpc>
              <a:tabLst>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pPr>
            <a:r>
              <a:rPr lang="en-GB" altLang="en-US" dirty="0" smtClean="0"/>
              <a:t>Come to an open day or event. Both universities</a:t>
            </a:r>
            <a:r>
              <a:rPr lang="en-GB" altLang="en-US" baseline="0" dirty="0" smtClean="0"/>
              <a:t> offer free summer schools, taster days and open days. </a:t>
            </a:r>
          </a:p>
          <a:p>
            <a:pPr lvl="1">
              <a:lnSpc>
                <a:spcPct val="116000"/>
              </a:lnSpc>
              <a:tabLst>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pPr>
            <a:endParaRPr lang="en-GB" altLang="en-US" baseline="0" dirty="0" smtClean="0"/>
          </a:p>
          <a:p>
            <a:pPr lvl="1">
              <a:lnSpc>
                <a:spcPct val="116000"/>
              </a:lnSpc>
              <a:tabLst>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pPr>
            <a:r>
              <a:rPr lang="en-GB" altLang="en-US" baseline="0" dirty="0" smtClean="0"/>
              <a:t>Read up on the detailed content of our courses. </a:t>
            </a:r>
            <a:endParaRPr lang="en-GB" altLang="en-US" dirty="0" smtClean="0"/>
          </a:p>
          <a:p>
            <a:pPr lvl="1">
              <a:lnSpc>
                <a:spcPct val="116000"/>
              </a:lnSpc>
              <a:tabLst>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pPr>
            <a:endParaRPr lang="en-GB" altLang="en-US" dirty="0" smtClean="0"/>
          </a:p>
          <a:p>
            <a:pPr lvl="1">
              <a:lnSpc>
                <a:spcPct val="116000"/>
              </a:lnSpc>
              <a:tabLst>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pPr>
            <a:r>
              <a:rPr lang="en-GB" altLang="en-US" dirty="0" smtClean="0"/>
              <a:t>Please apply to Oxford or Cambridge! (You can’t apply to both.) </a:t>
            </a:r>
          </a:p>
          <a:p>
            <a:endParaRPr lang="en-US" altLang="en-US" dirty="0" smtClean="0">
              <a:latin typeface="Times New Roman" charset="0"/>
            </a:endParaRPr>
          </a:p>
          <a:p>
            <a:endParaRPr lang="en-US" altLang="en-US" sz="1100" dirty="0" smtClean="0">
              <a:ea typeface="ＭＳ Ｐゴシック" charset="-128"/>
            </a:endParaRPr>
          </a:p>
          <a:p>
            <a:endParaRPr lang="en-US" altLang="en-US" sz="1100" dirty="0" smtClean="0">
              <a:ea typeface="ＭＳ Ｐゴシック" charset="-128"/>
            </a:endParaRPr>
          </a:p>
          <a:p>
            <a:endParaRPr lang="en-US" altLang="en-US" sz="1100" dirty="0" smtClean="0">
              <a:ea typeface="ＭＳ Ｐゴシック" charset="-128"/>
            </a:endParaRPr>
          </a:p>
          <a:p>
            <a:endParaRPr lang="en-US" altLang="en-US" sz="1100" dirty="0" smtClean="0">
              <a:ea typeface="ＭＳ Ｐゴシック" charset="-128"/>
            </a:endParaRPr>
          </a:p>
          <a:p>
            <a:endParaRPr lang="en-US" altLang="en-US" sz="1100" dirty="0">
              <a:ea typeface="ＭＳ Ｐゴシック" charset="-128"/>
            </a:endParaRPr>
          </a:p>
        </p:txBody>
      </p:sp>
      <p:sp>
        <p:nvSpPr>
          <p:cNvPr id="52227" name="Slide Number Placeholder 3"/>
          <p:cNvSpPr>
            <a:spLocks noGrp="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5F8FE9B6-D444-9D4C-BFBE-4F7CD50DA8F1}" type="slidenum">
              <a:rPr lang="en-US" altLang="en-US" sz="1300"/>
              <a:pPr/>
              <a:t>12</a:t>
            </a:fld>
            <a:endParaRPr lang="en-US" altLang="en-US" sz="1300"/>
          </a:p>
        </p:txBody>
      </p:sp>
    </p:spTree>
    <p:extLst>
      <p:ext uri="{BB962C8B-B14F-4D97-AF65-F5344CB8AC3E}">
        <p14:creationId xmlns:p14="http://schemas.microsoft.com/office/powerpoint/2010/main" xmlns="" val="19662466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BCE276C3-00CD-F345-9056-662176BFDCA5}" type="slidenum">
              <a:rPr lang="en-GB" smtClean="0"/>
              <a:pPr/>
              <a:t>13</a:t>
            </a:fld>
            <a:endParaRPr lang="en-GB"/>
          </a:p>
        </p:txBody>
      </p:sp>
    </p:spTree>
    <p:extLst>
      <p:ext uri="{BB962C8B-B14F-4D97-AF65-F5344CB8AC3E}">
        <p14:creationId xmlns:p14="http://schemas.microsoft.com/office/powerpoint/2010/main" xmlns="" val="2222098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dirty="0" smtClean="0"/>
              <a:t>Spare slide: admissions timeline and statistics for the most</a:t>
            </a:r>
            <a:r>
              <a:rPr lang="en-GB" baseline="0" dirty="0" smtClean="0"/>
              <a:t> recent complete admissions round (2019 entry). Note the slightly different arrangements at various points in the process: e.g. winter pool vs pre-interview shortlisting; STEP/no STEP.</a:t>
            </a:r>
            <a:endParaRPr lang="en-GB" dirty="0" smtClean="0"/>
          </a:p>
          <a:p>
            <a:endParaRPr lang="en-GB" baseline="0" dirty="0" smtClean="0"/>
          </a:p>
          <a:p>
            <a:r>
              <a:rPr lang="en-GB" baseline="0" dirty="0" smtClean="0"/>
              <a:t>Oxford figures here are aggregated across the three degrees that involve Computer Science. Cambridge figures are just for single honours Computer Science.</a:t>
            </a:r>
          </a:p>
          <a:p>
            <a:endParaRPr lang="en-GB" dirty="0"/>
          </a:p>
        </p:txBody>
      </p:sp>
      <p:sp>
        <p:nvSpPr>
          <p:cNvPr id="4" name="Slide Number Placeholder 3"/>
          <p:cNvSpPr>
            <a:spLocks noGrp="1"/>
          </p:cNvSpPr>
          <p:nvPr>
            <p:ph type="sldNum" sz="quarter" idx="10"/>
          </p:nvPr>
        </p:nvSpPr>
        <p:spPr/>
        <p:txBody>
          <a:bodyPr/>
          <a:lstStyle/>
          <a:p>
            <a:fld id="{BCE276C3-00CD-F345-9056-662176BFDCA5}" type="slidenum">
              <a:rPr lang="en-GB" smtClean="0"/>
              <a:pPr/>
              <a:t>14</a:t>
            </a:fld>
            <a:endParaRPr lang="en-GB"/>
          </a:p>
        </p:txBody>
      </p:sp>
    </p:spTree>
    <p:extLst>
      <p:ext uri="{BB962C8B-B14F-4D97-AF65-F5344CB8AC3E}">
        <p14:creationId xmlns:p14="http://schemas.microsoft.com/office/powerpoint/2010/main" xmlns="" val="523470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dirty="0" smtClean="0"/>
              <a:t>Let’s start with the Cambridge course options. </a:t>
            </a:r>
          </a:p>
          <a:p>
            <a:endParaRPr lang="en-GB" dirty="0" smtClean="0"/>
          </a:p>
          <a:p>
            <a:r>
              <a:rPr lang="en-GB" dirty="0" smtClean="0"/>
              <a:t>For</a:t>
            </a:r>
            <a:r>
              <a:rPr lang="en-GB" baseline="0" dirty="0" smtClean="0"/>
              <a:t> entry in October 2020, the course changed</a:t>
            </a:r>
            <a:r>
              <a:rPr lang="en-GB" dirty="0" smtClean="0"/>
              <a:t>.</a:t>
            </a:r>
            <a:r>
              <a:rPr lang="en-GB" baseline="0" dirty="0" smtClean="0"/>
              <a:t> The 50% option of Computer Science and Mathematics was withdrawn along with the Natural Sciences 25% option of Computer Science. Now everyone does 75% Computer Science and 25% Maths in the first year, and all Computer Science from the second year onwards. </a:t>
            </a:r>
            <a:r>
              <a:rPr lang="en-GB" dirty="0" smtClean="0"/>
              <a:t>You sit three Computer Science papers and the Natural Sciences mathematics paper at the end of your first year. In subsequent years you just take computer science papers. </a:t>
            </a:r>
          </a:p>
          <a:p>
            <a:endParaRPr lang="en-GB" dirty="0" smtClean="0"/>
          </a:p>
          <a:p>
            <a:endParaRPr lang="en-GB" dirty="0" smtClean="0"/>
          </a:p>
          <a:p>
            <a:r>
              <a:rPr lang="en-GB" dirty="0" smtClean="0"/>
              <a:t>Those students who achieve a sufficiently high mark in their third year exams can apply to continue studying CS into the fourth year. On graduation, students who complete the fourth year receive a master degree (MEng) in addition to the usual bachelors degree (BA). You don't need to decide whether you wish to study for three or four years when you apply, but if you think there is a possibility that you would like to study for the fourth year, you should ensure you state that you're applying for a four year course on any forms you fill in.</a:t>
            </a:r>
          </a:p>
          <a:p>
            <a:endParaRPr lang="en-GB" dirty="0" smtClean="0"/>
          </a:p>
          <a:p>
            <a:r>
              <a:rPr lang="en-GB" dirty="0" smtClean="0"/>
              <a:t>The fourth year is designed to support students who are considering a career in either academic or industrial research.</a:t>
            </a:r>
          </a:p>
          <a:p>
            <a:endParaRPr lang="en-GB" dirty="0" smtClean="0"/>
          </a:p>
          <a:p>
            <a:endParaRPr lang="en-GB" dirty="0" smtClean="0"/>
          </a:p>
          <a:p>
            <a:endParaRPr lang="en-GB"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BCE276C3-00CD-F345-9056-662176BFDCA5}" type="slidenum">
              <a:rPr lang="en-GB" smtClean="0"/>
              <a:pPr/>
              <a:t>3</a:t>
            </a:fld>
            <a:endParaRPr lang="en-GB"/>
          </a:p>
        </p:txBody>
      </p:sp>
    </p:spTree>
    <p:extLst>
      <p:ext uri="{BB962C8B-B14F-4D97-AF65-F5344CB8AC3E}">
        <p14:creationId xmlns:p14="http://schemas.microsoft.com/office/powerpoint/2010/main" xmlns="" val="2019175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en-US" sz="1200" dirty="0" smtClean="0">
                <a:ea typeface="ＭＳ Ｐゴシック" charset="-128"/>
              </a:rPr>
              <a:t>Oxford offers three</a:t>
            </a:r>
            <a:r>
              <a:rPr lang="en-GB" altLang="en-US" sz="1200" baseline="0" dirty="0" smtClean="0">
                <a:ea typeface="ＭＳ Ｐゴシック" charset="-128"/>
              </a:rPr>
              <a:t> </a:t>
            </a:r>
            <a:r>
              <a:rPr lang="en-GB" altLang="en-US" sz="1200" dirty="0" smtClean="0">
                <a:ea typeface="ＭＳ Ｐゴシック" charset="-128"/>
              </a:rPr>
              <a:t>undergraduate, first degrees. </a:t>
            </a:r>
            <a:r>
              <a:rPr lang="en-GB" altLang="en-US" sz="1200" dirty="0" smtClean="0">
                <a:ea typeface="+mn-ea"/>
              </a:rPr>
              <a:t>Again,</a:t>
            </a:r>
            <a:r>
              <a:rPr lang="en-GB" altLang="en-US" sz="1200" baseline="0" dirty="0" smtClean="0">
                <a:ea typeface="+mn-ea"/>
              </a:rPr>
              <a:t> y</a:t>
            </a:r>
            <a:r>
              <a:rPr lang="en-GB" dirty="0" smtClean="0"/>
              <a:t>ellow is computer science.</a:t>
            </a:r>
            <a:r>
              <a:rPr lang="en-GB" baseline="0" dirty="0" smtClean="0"/>
              <a:t> Blue is Maths is blue. Philosophy is in light green. </a:t>
            </a:r>
            <a:endParaRPr lang="en-GB" dirty="0" smtClean="0"/>
          </a:p>
          <a:p>
            <a:endParaRPr lang="en-GB" altLang="en-US" sz="1200" dirty="0" smtClean="0">
              <a:ea typeface="ＭＳ Ｐゴシック" charset="-128"/>
            </a:endParaRPr>
          </a:p>
          <a:p>
            <a:r>
              <a:rPr lang="en-GB" altLang="en-US" sz="1200" dirty="0" smtClean="0">
                <a:ea typeface="ＭＳ Ｐゴシック" charset="-128"/>
              </a:rPr>
              <a:t>	</a:t>
            </a:r>
          </a:p>
          <a:p>
            <a:r>
              <a:rPr lang="en-GB" altLang="en-US" sz="1200" dirty="0" smtClean="0">
                <a:ea typeface="ＭＳ Ｐゴシック" charset="-128"/>
              </a:rPr>
              <a:t>You can choose to study straight Computer Science or, Maths and Computer Science, or Computer Science and Philosophy. </a:t>
            </a:r>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sz="1200" dirty="0" smtClean="0">
                <a:ea typeface="ＭＳ Ｐゴシック" charset="-128"/>
              </a:rPr>
              <a:t>In all of our degrees you study computer science right from the start: there’s no need to study another subject alongside if you don’t want to.  But if you do pick a joint honours course, such as Maths and Computer Science, you can study both subjects in conjunction right through all four years. But in the later years, if you decide that you prefer one side or the other, you can change the balance of your degree away from (roughly) 50:50. </a:t>
            </a:r>
          </a:p>
          <a:p>
            <a:endParaRPr lang="en-US" dirty="0" smtClean="0"/>
          </a:p>
          <a:p>
            <a:r>
              <a:rPr lang="en-US" dirty="0" smtClean="0"/>
              <a:t>The joint </a:t>
            </a:r>
            <a:r>
              <a:rPr lang="en-US" dirty="0" err="1" smtClean="0"/>
              <a:t>honours</a:t>
            </a:r>
            <a:r>
              <a:rPr lang="en-US" dirty="0" smtClean="0"/>
              <a:t> degrees differ a bit from single </a:t>
            </a:r>
            <a:r>
              <a:rPr lang="en-US" dirty="0" err="1" smtClean="0"/>
              <a:t>honours</a:t>
            </a:r>
            <a:r>
              <a:rPr lang="en-US"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BA/Master’s in Mathematics and Computer Science</a:t>
            </a:r>
            <a:endParaRPr lang="en-US" b="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Roughly speaking,  </a:t>
            </a:r>
            <a:r>
              <a:rPr lang="en-US" sz="1200" kern="1200" dirty="0" smtClean="0">
                <a:solidFill>
                  <a:schemeClr val="tx1"/>
                </a:solidFill>
                <a:effectLst/>
                <a:latin typeface="Arial" charset="0"/>
                <a:ea typeface="ＭＳ Ｐゴシック" charset="0"/>
                <a:cs typeface="ＭＳ Ｐゴシック" charset="0"/>
              </a:rPr>
              <a:t>In Mathematics &amp; Computer Science joint</a:t>
            </a:r>
            <a:r>
              <a:rPr lang="en-US" sz="1200" kern="1200" baseline="0" dirty="0" smtClean="0">
                <a:solidFill>
                  <a:schemeClr val="tx1"/>
                </a:solidFill>
                <a:effectLst/>
                <a:latin typeface="Arial" charset="0"/>
                <a:ea typeface="ＭＳ Ｐゴシック" charset="0"/>
                <a:cs typeface="ＭＳ Ｐゴシック" charset="0"/>
              </a:rPr>
              <a:t> degree</a:t>
            </a:r>
            <a:r>
              <a:rPr lang="en-US" sz="1200" kern="1200" dirty="0" smtClean="0">
                <a:solidFill>
                  <a:schemeClr val="tx1"/>
                </a:solidFill>
                <a:effectLst/>
                <a:latin typeface="Arial" charset="0"/>
                <a:ea typeface="ＭＳ Ｐゴシック" charset="0"/>
                <a:cs typeface="ＭＳ Ｐゴシック" charset="0"/>
              </a:rPr>
              <a:t> you study the pure half of the Mathematics course plus the more theoretical half of the Computer Science degree.</a:t>
            </a:r>
            <a:r>
              <a:rPr lang="en-US" sz="1200" kern="1200" baseline="0" dirty="0" smtClean="0">
                <a:solidFill>
                  <a:schemeClr val="tx1"/>
                </a:solidFill>
                <a:effectLst/>
                <a:latin typeface="Arial" charset="0"/>
                <a:ea typeface="ＭＳ Ｐゴシック" charset="0"/>
                <a:cs typeface="ＭＳ Ｐゴシック" charset="0"/>
              </a:rPr>
              <a:t>  </a:t>
            </a:r>
            <a:r>
              <a:rPr lang="en-US" dirty="0" smtClean="0"/>
              <a:t>During the first two years of the course you will split your time roughly equally between the two subjects. You will take (compulsory) core Mathematics courses and core Computer Science courses. During the second and third year you will choose from a range of Mathematics options and Computer Science options From</a:t>
            </a:r>
            <a:r>
              <a:rPr lang="en-US" baseline="0" dirty="0" smtClean="0"/>
              <a:t> the </a:t>
            </a:r>
            <a:r>
              <a:rPr lang="en-US" dirty="0" smtClean="0"/>
              <a:t>third year you can skew your degree to 25%/75%</a:t>
            </a:r>
            <a:r>
              <a:rPr lang="en-US" baseline="0" dirty="0" smtClean="0"/>
              <a:t> </a:t>
            </a:r>
            <a:r>
              <a:rPr lang="en-US" baseline="0" dirty="0" err="1" smtClean="0"/>
              <a:t>Maths</a:t>
            </a:r>
            <a:r>
              <a:rPr lang="en-US" baseline="0" dirty="0" smtClean="0"/>
              <a:t>, or vice versa, or somewhere in between</a:t>
            </a:r>
            <a:r>
              <a:rPr lang="en-US" dirty="0" smtClean="0"/>
              <a:t>. In the optional fourth year, you will spend about two-thirds of your time taking Mathematics advanced options and Computer Science advanced options, plus a Computer Science project or Mathematics dissertation.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sz="1200" dirty="0" smtClean="0">
                <a:ea typeface="ＭＳ Ｐゴシック" charset="-128"/>
              </a:rPr>
              <a:t>You’ll remember we talked earlier about some of the links between ethics</a:t>
            </a:r>
            <a:r>
              <a:rPr lang="en-GB" altLang="en-US" sz="1200" baseline="0" dirty="0" smtClean="0">
                <a:ea typeface="ＭＳ Ｐゴシック" charset="-128"/>
              </a:rPr>
              <a:t> and philosophy and computer science. </a:t>
            </a:r>
            <a:endParaRPr lang="en-GB" altLang="en-US" sz="120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r>
              <a:rPr lang="en-US" b="1" dirty="0" smtClean="0"/>
              <a:t>BA/Master’s in Computer Science and Philosophy</a:t>
            </a:r>
            <a:r>
              <a:rPr lang="en-US" dirty="0" smtClean="0"/>
              <a:t> In the first year you will take (compulsory) core Philosophy courses and core Computer Science courses. During the second year, you will take further core Computer Science courses, plus Philosophy options and Computer Science options. (The philosophy options are in the</a:t>
            </a:r>
            <a:r>
              <a:rPr lang="en-US" baseline="0" dirty="0" smtClean="0"/>
              <a:t> red grids.)   </a:t>
            </a:r>
            <a:r>
              <a:rPr lang="en-US" dirty="0" smtClean="0"/>
              <a:t> During the first two years, your time is split roughly equally between the two subjects, but in the third and fourth years, you can </a:t>
            </a:r>
            <a:r>
              <a:rPr lang="en-US" dirty="0" err="1" smtClean="0"/>
              <a:t>specialise</a:t>
            </a:r>
            <a:r>
              <a:rPr lang="en-US" dirty="0" smtClean="0"/>
              <a:t> more. In the fourth year you can study entirely philosophy or entirely computer</a:t>
            </a:r>
            <a:r>
              <a:rPr lang="en-US" baseline="0" dirty="0" smtClean="0"/>
              <a:t> science if you want. Or somewhere in between. </a:t>
            </a:r>
            <a:r>
              <a:rPr lang="en-US" dirty="0" smtClean="0"/>
              <a:t> In the third and fourth years, you will take Computer Science options and Computer Science advanced options respectively, plus Philosophy options. Unlike the single </a:t>
            </a:r>
            <a:r>
              <a:rPr lang="en-US" dirty="0" err="1" smtClean="0"/>
              <a:t>honours</a:t>
            </a:r>
            <a:r>
              <a:rPr lang="en-US" dirty="0" smtClean="0"/>
              <a:t> students you will not take a third year project, but you may undertake either a Computer Science project or Philosophy thesis in the fourth year.</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altLang="en-US" sz="1200" dirty="0" smtClean="0">
                <a:ea typeface="ＭＳ Ｐゴシック" charset="-128"/>
              </a:rPr>
              <a:t>All undergraduate level programmes are offered as three-year (BA) and four-year (Master’s) degrees.  You apply for the four year degree, and part way through decide if you’d like to leave after the third year, or stay for the fourth. </a:t>
            </a:r>
          </a:p>
          <a:p>
            <a:endParaRPr lang="en-US" dirty="0" smtClean="0"/>
          </a:p>
          <a:p>
            <a:r>
              <a:rPr lang="en-US" dirty="0" smtClean="0"/>
              <a:t>No matter which of the degrees you go for there will be a large amount of </a:t>
            </a:r>
            <a:r>
              <a:rPr lang="en-US" dirty="0" err="1" smtClean="0"/>
              <a:t>maths</a:t>
            </a:r>
            <a:r>
              <a:rPr lang="en-US" dirty="0" smtClean="0"/>
              <a:t> involved. We are very much looking for students with a proven flair for </a:t>
            </a:r>
            <a:r>
              <a:rPr lang="en-US" dirty="0" err="1" smtClean="0"/>
              <a:t>Maths</a:t>
            </a:r>
            <a:r>
              <a:rPr lang="en-US" dirty="0" smtClean="0"/>
              <a:t>. </a:t>
            </a:r>
            <a:endParaRPr lang="en-US" dirty="0"/>
          </a:p>
        </p:txBody>
      </p:sp>
      <p:sp>
        <p:nvSpPr>
          <p:cNvPr id="4" name="Slide Number Placeholder 3"/>
          <p:cNvSpPr>
            <a:spLocks noGrp="1"/>
          </p:cNvSpPr>
          <p:nvPr>
            <p:ph type="sldNum" sz="quarter" idx="10"/>
          </p:nvPr>
        </p:nvSpPr>
        <p:spPr/>
        <p:txBody>
          <a:bodyPr/>
          <a:lstStyle/>
          <a:p>
            <a:fld id="{51AD335E-667F-1349-B812-C87465ED938C}" type="slidenum">
              <a:rPr lang="en-US" altLang="en-US" smtClean="0"/>
              <a:pPr/>
              <a:t>4</a:t>
            </a:fld>
            <a:endParaRPr lang="en-US" altLang="en-US"/>
          </a:p>
        </p:txBody>
      </p:sp>
    </p:spTree>
    <p:extLst>
      <p:ext uri="{BB962C8B-B14F-4D97-AF65-F5344CB8AC3E}">
        <p14:creationId xmlns:p14="http://schemas.microsoft.com/office/powerpoint/2010/main" xmlns="" val="12337341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dirty="0" smtClean="0"/>
              <a:t>In the next few slides you’ll see there’s some colour coding. The light</a:t>
            </a:r>
            <a:r>
              <a:rPr lang="en-GB" baseline="0" dirty="0" smtClean="0"/>
              <a:t> blue is for Cambridge and the Dark blue is for Oxford. </a:t>
            </a:r>
            <a:endParaRPr lang="en-GB" dirty="0" smtClean="0"/>
          </a:p>
          <a:p>
            <a:endParaRPr lang="en-GB" dirty="0" smtClean="0"/>
          </a:p>
          <a:p>
            <a:r>
              <a:rPr lang="en-GB" dirty="0" smtClean="0"/>
              <a:t>With Oxford standard conditional offers are the same no matter which college you apply to,</a:t>
            </a:r>
            <a:r>
              <a:rPr lang="en-GB" baseline="0" dirty="0" smtClean="0"/>
              <a:t> or are accepted by. At Cambridge things do differ a little between the colleges.</a:t>
            </a:r>
          </a:p>
          <a:p>
            <a:endParaRPr lang="en-GB" baseline="0" dirty="0" smtClean="0"/>
          </a:p>
          <a:p>
            <a:r>
              <a:rPr lang="en-GB" b="1" baseline="0" dirty="0" smtClean="0"/>
              <a:t>NOTE: THE IB SYLLABUS HAS BEEN REFORMED FOR FIRST EXAMINATION IN 2021 – i.e. this year’s conference cohort.</a:t>
            </a:r>
            <a:r>
              <a:rPr lang="en-GB" baseline="0" dirty="0" smtClean="0"/>
              <a:t> There are now two HL Maths courses: Analysis and Approaches, and Applications and Interpretation. Cambridge CS wants Analysis and Approaches whereas Oxford will accept either.</a:t>
            </a:r>
          </a:p>
          <a:p>
            <a:endParaRPr lang="en-GB" baseline="0" dirty="0" smtClean="0"/>
          </a:p>
          <a:p>
            <a:endParaRPr lang="en-GB" baseline="0" dirty="0" smtClean="0"/>
          </a:p>
          <a:p>
            <a:r>
              <a:rPr lang="en-GB" baseline="0" dirty="0" smtClean="0"/>
              <a:t>The standard offers for both A levels and the International Baccalaureate are given here. They are pretty similar between the two institutions. Although there are subtle differences around subject requirements. </a:t>
            </a:r>
          </a:p>
          <a:p>
            <a:endParaRPr lang="en-GB" baseline="0" dirty="0" smtClean="0"/>
          </a:p>
          <a:p>
            <a:r>
              <a:rPr lang="en-GB" baseline="0" dirty="0" smtClean="0"/>
              <a:t>The Cambridge Standard offer is A*</a:t>
            </a:r>
            <a:r>
              <a:rPr lang="en-GB" b="1" baseline="0" dirty="0" smtClean="0"/>
              <a:t>A*</a:t>
            </a:r>
            <a:r>
              <a:rPr lang="en-GB" baseline="0" dirty="0" smtClean="0"/>
              <a:t>A  at A Level with 42 points in the IB. A 7 in Maths (Analysis and Approaches) is required at Higher Level. </a:t>
            </a:r>
          </a:p>
          <a:p>
            <a:endParaRPr lang="en-GB" baseline="0" dirty="0" smtClean="0"/>
          </a:p>
          <a:p>
            <a:r>
              <a:rPr lang="en-GB" baseline="0" dirty="0" smtClean="0"/>
              <a:t>You’ll need a top grade in A level Maths. Further Maths and Physics are preferred. A-level Computer Science is not essential but some knowledge of procedural programming is useful.</a:t>
            </a:r>
          </a:p>
          <a:p>
            <a:endParaRPr lang="en-GB" baseline="0" dirty="0" smtClean="0"/>
          </a:p>
          <a:p>
            <a:r>
              <a:rPr lang="en-GB" baseline="0" dirty="0" smtClean="0"/>
              <a:t>Let’s now look at Oxford. </a:t>
            </a:r>
          </a:p>
          <a:p>
            <a:endParaRPr lang="en-GB" baseline="0" dirty="0" smtClean="0"/>
          </a:p>
          <a:p>
            <a:r>
              <a:rPr lang="en-GB" baseline="0" dirty="0" smtClean="0"/>
              <a:t>The standard offer for all three courses is A*</a:t>
            </a:r>
            <a:r>
              <a:rPr lang="en-GB" b="1" baseline="0" dirty="0" smtClean="0"/>
              <a:t>A</a:t>
            </a:r>
            <a:r>
              <a:rPr lang="en-GB" baseline="0" dirty="0" smtClean="0"/>
              <a:t>A. </a:t>
            </a:r>
          </a:p>
          <a:p>
            <a:r>
              <a:rPr lang="en-GB" baseline="0" dirty="0" smtClean="0"/>
              <a:t>For straight computer science or computer science and philosophy, that has to include an A in Maths and the A* has to be in Maths or Further Maths or Computing. </a:t>
            </a:r>
          </a:p>
          <a:p>
            <a:r>
              <a:rPr lang="en-GB" baseline="0" dirty="0" smtClean="0"/>
              <a:t>For the Maths and Computer Science course it should include A*/A in maths/further maths (either way around). Or if Further Maths isn’t taken, the A* has to be in Maths. </a:t>
            </a:r>
          </a:p>
          <a:p>
            <a:r>
              <a:rPr lang="en-GB" baseline="0" dirty="0" smtClean="0"/>
              <a:t>So Maths for all the Oxford courses Maths is essential and Further Maths is strongly recommended. A-level Computer Science is not essential but we do expect you to have some demonstrable experience of the subject, whether gained inside or outside of the curriculum.</a:t>
            </a:r>
          </a:p>
          <a:p>
            <a:endParaRPr lang="en-GB" baseline="0" dirty="0" smtClean="0"/>
          </a:p>
          <a:p>
            <a:r>
              <a:rPr lang="en-GB" baseline="0" dirty="0" smtClean="0"/>
              <a:t>For students taking the IB, we require 39 points (including core points), including a 7 in Higher Level Maths (either course). </a:t>
            </a:r>
          </a:p>
          <a:p>
            <a:endParaRPr lang="en-GB" baseline="0" dirty="0" smtClean="0"/>
          </a:p>
          <a:p>
            <a:r>
              <a:rPr lang="en-GB" baseline="0" dirty="0" smtClean="0"/>
              <a:t>STEP is a great way of preparing for a degree at Oxford, but it’s not something that’s included in Oxford’s standard offers. </a:t>
            </a:r>
          </a:p>
          <a:p>
            <a:endParaRPr lang="en-GB" baseline="0" dirty="0" smtClean="0"/>
          </a:p>
          <a:p>
            <a:endParaRPr lang="en-GB" baseline="0" dirty="0" smtClean="0"/>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51AD335E-667F-1349-B812-C87465ED938C}" type="slidenum">
              <a:rPr lang="en-US" altLang="en-US" smtClean="0"/>
              <a:pPr/>
              <a:t>5</a:t>
            </a:fld>
            <a:endParaRPr lang="en-US" altLang="en-US"/>
          </a:p>
        </p:txBody>
      </p:sp>
    </p:spTree>
    <p:extLst>
      <p:ext uri="{BB962C8B-B14F-4D97-AF65-F5344CB8AC3E}">
        <p14:creationId xmlns:p14="http://schemas.microsoft.com/office/powerpoint/2010/main" xmlns="" val="35881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dirty="0" smtClean="0"/>
              <a:t>Both</a:t>
            </a:r>
            <a:r>
              <a:rPr lang="en-GB" baseline="0" dirty="0" smtClean="0"/>
              <a:t> universities have a pre-interview assessment.</a:t>
            </a:r>
          </a:p>
          <a:p>
            <a:endParaRPr lang="en-GB" baseline="0" dirty="0" smtClean="0"/>
          </a:p>
          <a:p>
            <a:r>
              <a:rPr lang="en-GB" baseline="0" dirty="0" smtClean="0"/>
              <a:t>For Cambridge it’s the CTMUA: the Cambridge Test of Mathematics for University Admission. This is the same as the TMUA (Test of Mathematics for University Admission) but it gets marked earlier in order for Cambridge to get its shortlisting done in time.</a:t>
            </a:r>
            <a:endParaRPr lang="en-GB" dirty="0" smtClean="0"/>
          </a:p>
          <a:p>
            <a:endParaRPr lang="en-GB" dirty="0" smtClean="0"/>
          </a:p>
          <a:p>
            <a:r>
              <a:rPr lang="en-GB" dirty="0" smtClean="0"/>
              <a:t>For Oxford it’s the</a:t>
            </a:r>
            <a:r>
              <a:rPr lang="en-GB" baseline="0" dirty="0" smtClean="0"/>
              <a:t> MAT: the Mathematics Admissions Test.</a:t>
            </a:r>
          </a:p>
          <a:p>
            <a:endParaRPr lang="en-GB" baseline="0" dirty="0" smtClean="0"/>
          </a:p>
          <a:p>
            <a:r>
              <a:rPr lang="en-GB" sz="1200" b="0" i="0" u="none" strike="noStrike" kern="1200" baseline="0" dirty="0" smtClean="0">
                <a:solidFill>
                  <a:schemeClr val="tx1"/>
                </a:solidFill>
                <a:latin typeface="+mn-lt"/>
                <a:ea typeface="+mn-ea"/>
                <a:cs typeface="+mn-cs"/>
              </a:rPr>
              <a:t>Each university shortlists based on the relevant test score plus all other available information and invites shortlisted applicants to interview in December.</a:t>
            </a:r>
            <a:endParaRPr lang="en-GB" baseline="0" dirty="0" smtClean="0"/>
          </a:p>
          <a:p>
            <a:endParaRPr lang="en-GB" baseline="0" dirty="0" smtClean="0"/>
          </a:p>
          <a:p>
            <a:r>
              <a:rPr lang="en-GB" baseline="0" dirty="0" smtClean="0"/>
              <a:t>For Cambridge you may additionally sit the CSAT whilst in Cambridge for your interview.</a:t>
            </a:r>
          </a:p>
        </p:txBody>
      </p:sp>
      <p:sp>
        <p:nvSpPr>
          <p:cNvPr id="4" name="Slide Number Placeholder 3"/>
          <p:cNvSpPr>
            <a:spLocks noGrp="1"/>
          </p:cNvSpPr>
          <p:nvPr>
            <p:ph type="sldNum" sz="quarter" idx="10"/>
          </p:nvPr>
        </p:nvSpPr>
        <p:spPr/>
        <p:txBody>
          <a:bodyPr/>
          <a:lstStyle/>
          <a:p>
            <a:fld id="{51AD335E-667F-1349-B812-C87465ED938C}" type="slidenum">
              <a:rPr lang="en-US" altLang="en-US" smtClean="0"/>
              <a:pPr/>
              <a:t>6</a:t>
            </a:fld>
            <a:endParaRPr lang="en-US" altLang="en-US"/>
          </a:p>
        </p:txBody>
      </p:sp>
    </p:spTree>
    <p:extLst>
      <p:ext uri="{BB962C8B-B14F-4D97-AF65-F5344CB8AC3E}">
        <p14:creationId xmlns:p14="http://schemas.microsoft.com/office/powerpoint/2010/main" xmlns="" val="16664790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All of our degrees -</a:t>
            </a:r>
            <a:r>
              <a:rPr kumimoji="0" lang="en-GB" altLang="en-US" sz="1200" b="0" i="0" u="none" strike="noStrike" cap="none" normalizeH="0" baseline="0" dirty="0" smtClean="0">
                <a:ln>
                  <a:noFill/>
                </a:ln>
                <a:solidFill>
                  <a:schemeClr val="tx1"/>
                </a:solidFill>
                <a:effectLst/>
                <a:latin typeface="Tahoma" charset="0"/>
                <a:ea typeface="Arial" charset="0"/>
                <a:cs typeface="Arial" charset="0"/>
              </a:rPr>
              <a:t>- from both institutions –  </a:t>
            </a:r>
            <a:r>
              <a:rPr lang="en-US" dirty="0" smtClean="0"/>
              <a:t>allow graduates to enter into technical, managerial, academic, financial or commercial posts, both in the UK and abroad.</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GB" altLang="en-US" sz="1200" b="0" i="0" u="none" strike="noStrike" cap="none" normalizeH="0" baseline="0" dirty="0" smtClean="0">
                <a:ln>
                  <a:noFill/>
                </a:ln>
                <a:solidFill>
                  <a:schemeClr val="tx1"/>
                </a:solidFill>
                <a:effectLst/>
                <a:latin typeface="Tahoma" charset="0"/>
                <a:ea typeface="Arial" charset="0"/>
                <a:cs typeface="Arial" charset="0"/>
              </a:rPr>
              <a:t>We aim to teach you the core principles so that you can quickly grasp any new language that comes along. </a:t>
            </a:r>
            <a:r>
              <a:rPr lang="en-US" dirty="0" smtClean="0"/>
              <a:t>By the time you finish</a:t>
            </a:r>
            <a:r>
              <a:rPr lang="en-US" baseline="0" dirty="0" smtClean="0"/>
              <a:t> a degree at either institution you’ll be able to pick up a new programming language, and be using it productively really quickly.  And by quickly we mean, with the help of a good book, in about a day.  But we do of course use need to teach you using some languages.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Don’t forget: which languages we use isn’t a good thing to base your course choice on. We suggest you focus on thinking about which course make up – the split between the different subjects – would suit you best.  We mention programming languages here just because we always get questions about it. By the time you graduate what’s popular in programming languages will probably have changed. In the same way that some of the companies you will work for won’t exist yet. The technologies you’ll use haven’t been invented yet. Our degrees will prepare you for that future. The language we do it in really isn’t that important.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51AD335E-667F-1349-B812-C87465ED938C}" type="slidenum">
              <a:rPr lang="en-US" altLang="en-US" smtClean="0"/>
              <a:pPr/>
              <a:t>7</a:t>
            </a:fld>
            <a:endParaRPr lang="en-US" altLang="en-US"/>
          </a:p>
        </p:txBody>
      </p:sp>
    </p:spTree>
    <p:extLst>
      <p:ext uri="{BB962C8B-B14F-4D97-AF65-F5344CB8AC3E}">
        <p14:creationId xmlns:p14="http://schemas.microsoft.com/office/powerpoint/2010/main" xmlns="" val="381911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baseline="0" dirty="0" smtClean="0"/>
              <a:t>The teaching methods we use are also very similar. </a:t>
            </a:r>
          </a:p>
          <a:p>
            <a:endParaRPr lang="en-GB" baseline="0" dirty="0" smtClean="0"/>
          </a:p>
          <a:p>
            <a:r>
              <a:rPr lang="en-GB" baseline="0" dirty="0" smtClean="0"/>
              <a:t>The corner stone of both and Oxford and Cambridge degree is the tutorial teaching system. Students are taught by faculty fellows in groups of two or sometimes three on a weekly basis. </a:t>
            </a:r>
          </a:p>
          <a:p>
            <a:r>
              <a:rPr lang="en-GB" baseline="0" dirty="0" smtClean="0"/>
              <a:t>At Cambridge, these are called "supervisions" and at Oxford they are called "tutorials." One benefit of the tutorial system is that you receive direct feedback on their weekly essays or work in a small discussion setting. </a:t>
            </a:r>
            <a:endParaRPr lang="en-US" baseline="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sz="1800" baseline="0" dirty="0" smtClean="0">
              <a:latin typeface="Tahoma" charset="0"/>
              <a:ea typeface="Arial" charset="0"/>
              <a:cs typeface="Arial"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n-US" sz="1800" baseline="0" dirty="0" smtClean="0">
                <a:latin typeface="Tahoma" charset="0"/>
                <a:ea typeface="Arial" charset="0"/>
                <a:cs typeface="Arial" charset="0"/>
              </a:rPr>
              <a:t>We don’t offer internships as part of our degrees. But we do offer you help in securing internships during the long summer breaks if that’s what you’re interested in. It’s perfectly possible to do 3 or 4, 3 – 4 month internships during the length of your degree. So basically a year in industry. You could take the opportunity to see what it’s like to work at different companies. Maybe a start-up and a multi national. Maybe one one at home and one abroad.   Examples of summer internships undertaken by our students recently include at Amazon and ARM, Google and Trip Advisor. </a:t>
            </a:r>
            <a:endParaRPr lang="en-GB" altLang="en-US" sz="1800" dirty="0" smtClean="0">
              <a:latin typeface="Tahoma" charset="0"/>
              <a:ea typeface="Arial" charset="0"/>
              <a:cs typeface="Arial"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n-US" sz="1000" dirty="0" smtClean="0">
                <a:latin typeface="Tahoma" charset="0"/>
                <a:ea typeface="Arial" charset="0"/>
                <a:cs typeface="Arial" charset="0"/>
              </a:rPr>
              <a:t>Our courses are at the theoretical end of the spectrum of Computer Science degrees, but with practical elements</a:t>
            </a:r>
            <a:r>
              <a:rPr lang="en-GB" altLang="en-US" sz="1200" dirty="0" smtClean="0">
                <a:latin typeface="Tahoma" charset="0"/>
                <a:ea typeface="Arial" charset="0"/>
                <a:cs typeface="Arial" charset="0"/>
              </a:rPr>
              <a:t>!  Both</a:t>
            </a:r>
            <a:r>
              <a:rPr lang="en-GB" altLang="en-US" sz="1200" baseline="0" dirty="0" smtClean="0">
                <a:latin typeface="Tahoma" charset="0"/>
                <a:ea typeface="Arial" charset="0"/>
                <a:cs typeface="Arial" charset="0"/>
              </a:rPr>
              <a:t> include an second year group undergraduate project, which is often industry sponsored. And both include options for individual projects.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51AD335E-667F-1349-B812-C87465ED938C}" type="slidenum">
              <a:rPr lang="en-US" altLang="en-US" smtClean="0"/>
              <a:pPr/>
              <a:t>8</a:t>
            </a:fld>
            <a:endParaRPr lang="en-US" altLang="en-US"/>
          </a:p>
        </p:txBody>
      </p:sp>
    </p:spTree>
    <p:extLst>
      <p:ext uri="{BB962C8B-B14F-4D97-AF65-F5344CB8AC3E}">
        <p14:creationId xmlns:p14="http://schemas.microsoft.com/office/powerpoint/2010/main" xmlns="" val="7394843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dirty="0" smtClean="0"/>
              <a:t>Courses</a:t>
            </a:r>
            <a:r>
              <a:rPr lang="en-GB" baseline="0" dirty="0" smtClean="0"/>
              <a:t> from both universities perform really well across the league tables.  </a:t>
            </a:r>
          </a:p>
          <a:p>
            <a:endParaRPr lang="en-GB" baseline="0" dirty="0" smtClean="0"/>
          </a:p>
          <a:p>
            <a:r>
              <a:rPr lang="en-GB" baseline="0" dirty="0" smtClean="0"/>
              <a:t>We’d always encourage you to take league tables with a pinch of salt. They are all based on different criteria and have different results.  And, newspapers do of course exist to make money.  The important things to think about are if the course and the institution are a good fit for you, not the people paid to write the league tables.  But it’s useful to know that the courses at both institutions are really well regarded across the board.</a:t>
            </a:r>
          </a:p>
          <a:p>
            <a:endParaRPr lang="en-GB" dirty="0"/>
          </a:p>
        </p:txBody>
      </p:sp>
      <p:sp>
        <p:nvSpPr>
          <p:cNvPr id="4" name="Slide Number Placeholder 3"/>
          <p:cNvSpPr>
            <a:spLocks noGrp="1"/>
          </p:cNvSpPr>
          <p:nvPr>
            <p:ph type="sldNum" sz="quarter" idx="10"/>
          </p:nvPr>
        </p:nvSpPr>
        <p:spPr/>
        <p:txBody>
          <a:bodyPr/>
          <a:lstStyle/>
          <a:p>
            <a:fld id="{BCE276C3-00CD-F345-9056-662176BFDCA5}" type="slidenum">
              <a:rPr lang="en-GB" smtClean="0"/>
              <a:pPr/>
              <a:t>9</a:t>
            </a:fld>
            <a:endParaRPr lang="en-GB"/>
          </a:p>
        </p:txBody>
      </p:sp>
    </p:spTree>
    <p:extLst>
      <p:ext uri="{BB962C8B-B14F-4D97-AF65-F5344CB8AC3E}">
        <p14:creationId xmlns:p14="http://schemas.microsoft.com/office/powerpoint/2010/main" xmlns="" val="12794198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altLang="en-US" sz="1200" b="0" i="0" u="none" strike="noStrike" cap="none" normalizeH="0" baseline="0" dirty="0" smtClean="0">
                <a:ln>
                  <a:noFill/>
                </a:ln>
                <a:solidFill>
                  <a:schemeClr val="tx1"/>
                </a:solidFill>
                <a:effectLst/>
                <a:latin typeface="Tahoma" charset="0"/>
                <a:ea typeface="Arial" charset="0"/>
                <a:cs typeface="Arial" charset="0"/>
              </a:rPr>
              <a:t>So, you’ve spent three of four years studying computer science with one of our institutions. Where next?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US" altLang="en-US" sz="1200" b="0" i="0" u="none" strike="noStrike" cap="none" normalizeH="0" baseline="0" dirty="0" smtClean="0">
              <a:ln>
                <a:noFill/>
              </a:ln>
              <a:solidFill>
                <a:schemeClr val="tx1"/>
              </a:solidFill>
              <a:effectLst/>
              <a:latin typeface="Tahoma" charset="0"/>
              <a:ea typeface="Arial" charset="0"/>
              <a:cs typeface="Arial"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GB" altLang="en-US" sz="1200" b="0" i="0" u="none" strike="noStrike" cap="none" normalizeH="0" baseline="0" dirty="0" smtClean="0">
                <a:ln>
                  <a:noFill/>
                </a:ln>
                <a:solidFill>
                  <a:schemeClr val="tx1"/>
                </a:solidFill>
                <a:effectLst/>
                <a:latin typeface="Tahoma" charset="0"/>
                <a:ea typeface="Arial" charset="0"/>
                <a:cs typeface="Arial" charset="0"/>
              </a:rPr>
              <a:t>Many of our students  enter the computer industry, while others go onto further study or  careers in teaching and research. Many graduates have founded successful companies while others have easily found employment in software, hardware, the games industry, finance, communications and commerce, </a:t>
            </a:r>
            <a:r>
              <a:rPr lang="en-GB" dirty="0" smtClean="0"/>
              <a:t>government and policy organisations, management consultancy and law. </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GB" altLang="en-US" sz="1200" b="0" i="0" u="none" strike="noStrike" cap="none" normalizeH="0" baseline="0" dirty="0" smtClean="0">
              <a:ln>
                <a:noFill/>
              </a:ln>
              <a:solidFill>
                <a:schemeClr val="tx1"/>
              </a:solidFill>
              <a:effectLst/>
              <a:latin typeface="Tahoma" charset="0"/>
              <a:ea typeface="Arial" charset="0"/>
              <a:cs typeface="Arial"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smtClean="0"/>
              <a:t>Recent employers of our graduates include IBM, Google, Amazon, Facebook, </a:t>
            </a:r>
            <a:r>
              <a:rPr lang="en-GB" dirty="0" err="1" smtClean="0"/>
              <a:t>Palantir</a:t>
            </a:r>
            <a:r>
              <a:rPr lang="en-GB" dirty="0" smtClean="0"/>
              <a:t> Technologies, Cisco, </a:t>
            </a:r>
            <a:r>
              <a:rPr lang="en-GB" dirty="0" err="1" smtClean="0"/>
              <a:t>Monzo</a:t>
            </a:r>
            <a:r>
              <a:rPr lang="en-GB" dirty="0" smtClean="0"/>
              <a:t>, and Goldman Sachs, with jobs such as senior software engineers and developers, analysts, chief technology officers, games programmers, and technical leads.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GB" altLang="en-US" sz="1200" b="0" i="0" u="none" strike="noStrike" cap="none" normalizeH="0" baseline="0" dirty="0" smtClean="0">
              <a:ln>
                <a:noFill/>
              </a:ln>
              <a:solidFill>
                <a:schemeClr val="tx1"/>
              </a:solidFill>
              <a:effectLst/>
              <a:latin typeface="Tahoma" charset="0"/>
              <a:ea typeface="Arial" charset="0"/>
              <a:cs typeface="Arial"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GB" altLang="en-US" sz="1200" b="0" i="0" u="none" strike="noStrike" cap="none" normalizeH="0" baseline="0" dirty="0" smtClean="0">
              <a:ln>
                <a:noFill/>
              </a:ln>
              <a:solidFill>
                <a:schemeClr val="tx1"/>
              </a:solidFill>
              <a:effectLst/>
              <a:latin typeface="Tahoma" charset="0"/>
              <a:ea typeface="Arial" charset="0"/>
              <a:cs typeface="Arial" charset="0"/>
            </a:endParaRPr>
          </a:p>
          <a:p>
            <a:endParaRPr lang="en-GB" dirty="0" smtClean="0"/>
          </a:p>
          <a:p>
            <a:endParaRPr lang="en-GB" dirty="0"/>
          </a:p>
        </p:txBody>
      </p:sp>
      <p:sp>
        <p:nvSpPr>
          <p:cNvPr id="4" name="Slide Number Placeholder 3"/>
          <p:cNvSpPr>
            <a:spLocks noGrp="1"/>
          </p:cNvSpPr>
          <p:nvPr>
            <p:ph type="sldNum" sz="quarter" idx="10"/>
          </p:nvPr>
        </p:nvSpPr>
        <p:spPr/>
        <p:txBody>
          <a:bodyPr/>
          <a:lstStyle/>
          <a:p>
            <a:fld id="{BCE276C3-00CD-F345-9056-662176BFDCA5}" type="slidenum">
              <a:rPr lang="en-GB" smtClean="0"/>
              <a:pPr/>
              <a:t>10</a:t>
            </a:fld>
            <a:endParaRPr lang="en-GB"/>
          </a:p>
        </p:txBody>
      </p:sp>
    </p:spTree>
    <p:extLst>
      <p:ext uri="{BB962C8B-B14F-4D97-AF65-F5344CB8AC3E}">
        <p14:creationId xmlns:p14="http://schemas.microsoft.com/office/powerpoint/2010/main" xmlns="" val="4001463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200150" y="2386744"/>
            <a:ext cx="67437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21396" y="4352544"/>
            <a:ext cx="5101209"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FDF4788C-B239-B24D-B91C-E6CD04CA9E3B}" type="datetimeFigureOut">
              <a:rPr lang="en-GB" smtClean="0"/>
              <a:pPr/>
              <a:t>09/03/2020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02393D5-AED2-B84A-A01C-28879D62E153}"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DF4788C-B239-B24D-B91C-E6CD04CA9E3B}" type="datetimeFigureOut">
              <a:rPr lang="en-GB" smtClean="0"/>
              <a:pPr/>
              <a:t>09/03/2020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02393D5-AED2-B84A-A01C-28879D62E153}"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9834" y="937260"/>
            <a:ext cx="973956" cy="498348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673352" y="937260"/>
            <a:ext cx="4648867" cy="498348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DF4788C-B239-B24D-B91C-E6CD04CA9E3B}" type="datetimeFigureOut">
              <a:rPr lang="en-GB" smtClean="0"/>
              <a:pPr/>
              <a:t>09/03/2020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02393D5-AED2-B84A-A01C-28879D62E153}"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6C5C87C-BFB2-0E46-9184-27537C4847A4}" type="datetimeFigureOut">
              <a:rPr lang="en-GB" smtClean="0"/>
              <a:pPr/>
              <a:t>09/03/2020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02393D5-AED2-B84A-A01C-28879D62E153}"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200150" y="2386744"/>
            <a:ext cx="67437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2021396" y="4352465"/>
            <a:ext cx="5101209"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FDF4788C-B239-B24D-B91C-E6CD04CA9E3B}" type="datetimeFigureOut">
              <a:rPr lang="en-GB" smtClean="0"/>
              <a:pPr/>
              <a:t>09/03/2020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02393D5-AED2-B84A-A01C-28879D62E153}"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86434" y="2638044"/>
            <a:ext cx="3203828" cy="31019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53737" y="2638044"/>
            <a:ext cx="3202685" cy="31019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7"/>
          <p:cNvSpPr>
            <a:spLocks noGrp="1"/>
          </p:cNvSpPr>
          <p:nvPr>
            <p:ph type="dt" sz="half" idx="10"/>
          </p:nvPr>
        </p:nvSpPr>
        <p:spPr/>
        <p:txBody>
          <a:bodyPr/>
          <a:lstStyle/>
          <a:p>
            <a:fld id="{FDF4788C-B239-B24D-B91C-E6CD04CA9E3B}" type="datetimeFigureOut">
              <a:rPr lang="en-GB" smtClean="0"/>
              <a:pPr/>
              <a:t>09/03/2020</a:t>
            </a:fld>
            <a:endParaRPr lang="en-GB"/>
          </a:p>
        </p:txBody>
      </p:sp>
      <p:sp>
        <p:nvSpPr>
          <p:cNvPr id="9" name="Footer Placeholder 8"/>
          <p:cNvSpPr>
            <a:spLocks noGrp="1"/>
          </p:cNvSpPr>
          <p:nvPr>
            <p:ph type="ftr" sz="quarter" idx="11"/>
          </p:nvPr>
        </p:nvSpPr>
        <p:spPr/>
        <p:txBody>
          <a:bodyPr/>
          <a:lstStyle/>
          <a:p>
            <a:endParaRPr lang="en-GB"/>
          </a:p>
        </p:txBody>
      </p:sp>
      <p:sp>
        <p:nvSpPr>
          <p:cNvPr id="10" name="Slide Number Placeholder 9"/>
          <p:cNvSpPr>
            <a:spLocks noGrp="1"/>
          </p:cNvSpPr>
          <p:nvPr>
            <p:ph type="sldNum" sz="quarter" idx="12"/>
          </p:nvPr>
        </p:nvSpPr>
        <p:spPr/>
        <p:txBody>
          <a:bodyPr/>
          <a:lstStyle/>
          <a:p>
            <a:fld id="{002393D5-AED2-B84A-A01C-28879D62E153}"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87577" y="2313434"/>
            <a:ext cx="3202686"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87577" y="3143250"/>
            <a:ext cx="3202686" cy="2596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753737" y="3143250"/>
            <a:ext cx="3190113" cy="2596776"/>
          </a:xfrm>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4"/>
          <p:cNvSpPr>
            <a:spLocks noGrp="1"/>
          </p:cNvSpPr>
          <p:nvPr>
            <p:ph type="body" sz="quarter" idx="13"/>
          </p:nvPr>
        </p:nvSpPr>
        <p:spPr>
          <a:xfrm>
            <a:off x="4753737" y="2313434"/>
            <a:ext cx="3202686"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FDF4788C-B239-B24D-B91C-E6CD04CA9E3B}" type="datetimeFigureOut">
              <a:rPr lang="en-GB" smtClean="0"/>
              <a:pPr/>
              <a:t>09/03/2020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02393D5-AED2-B84A-A01C-28879D62E153}" type="slidenum">
              <a:rPr lang="en-GB" smtClean="0"/>
              <a:pPr/>
              <a:t>‹#›</a:t>
            </a:fld>
            <a:endParaRPr lang="en-GB"/>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DF4788C-B239-B24D-B91C-E6CD04CA9E3B}" type="datetimeFigureOut">
              <a:rPr lang="en-GB" smtClean="0"/>
              <a:pPr/>
              <a:t>09/03/2020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02393D5-AED2-B84A-A01C-28879D62E153}"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F4788C-B239-B24D-B91C-E6CD04CA9E3B}" type="datetimeFigureOut">
              <a:rPr lang="en-GB" smtClean="0"/>
              <a:pPr/>
              <a:t>09/03/2020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02393D5-AED2-B84A-A01C-28879D62E153}"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457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603504" y="2243829"/>
            <a:ext cx="3364992"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5052060" y="804672"/>
            <a:ext cx="361188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6676" y="3549918"/>
            <a:ext cx="284607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9" name="Date Placeholder 8"/>
          <p:cNvSpPr>
            <a:spLocks noGrp="1"/>
          </p:cNvSpPr>
          <p:nvPr>
            <p:ph type="dt" sz="half" idx="10"/>
          </p:nvPr>
        </p:nvSpPr>
        <p:spPr/>
        <p:txBody>
          <a:bodyPr/>
          <a:lstStyle/>
          <a:p>
            <a:fld id="{FDF4788C-B239-B24D-B91C-E6CD04CA9E3B}" type="datetimeFigureOut">
              <a:rPr lang="en-GB" smtClean="0"/>
              <a:pPr/>
              <a:t>09/03/2020</a:t>
            </a:fld>
            <a:endParaRPr lang="en-GB"/>
          </a:p>
        </p:txBody>
      </p:sp>
      <p:sp>
        <p:nvSpPr>
          <p:cNvPr id="10" name="Footer Placeholder 9"/>
          <p:cNvSpPr>
            <a:spLocks noGrp="1"/>
          </p:cNvSpPr>
          <p:nvPr>
            <p:ph type="ftr" sz="quarter" idx="11"/>
          </p:nvPr>
        </p:nvSpPr>
        <p:spPr>
          <a:xfrm>
            <a:off x="603504" y="6236208"/>
            <a:ext cx="3843598" cy="320040"/>
          </a:xfrm>
        </p:spPr>
        <p:txBody>
          <a:bodyPr/>
          <a:lstStyle>
            <a:lvl1pPr>
              <a:defRPr>
                <a:solidFill>
                  <a:srgbClr val="FFFFFF">
                    <a:alpha val="70000"/>
                  </a:srgbClr>
                </a:solidFill>
              </a:defRPr>
            </a:lvl1pPr>
          </a:lstStyle>
          <a:p>
            <a:endParaRPr lang="en-GB"/>
          </a:p>
        </p:txBody>
      </p:sp>
      <p:sp>
        <p:nvSpPr>
          <p:cNvPr id="11" name="Slide Number Placeholder 10"/>
          <p:cNvSpPr>
            <a:spLocks noGrp="1"/>
          </p:cNvSpPr>
          <p:nvPr>
            <p:ph type="sldNum" sz="quarter" idx="12"/>
          </p:nvPr>
        </p:nvSpPr>
        <p:spPr/>
        <p:txBody>
          <a:bodyPr/>
          <a:lstStyle/>
          <a:p>
            <a:fld id="{002393D5-AED2-B84A-A01C-28879D62E153}"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1" y="0"/>
            <a:ext cx="4571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606392" y="2243828"/>
            <a:ext cx="3371249"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572000" y="0"/>
            <a:ext cx="4576573"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836676" y="3549919"/>
            <a:ext cx="284607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FDF4788C-B239-B24D-B91C-E6CD04CA9E3B}" type="datetimeFigureOut">
              <a:rPr lang="en-GB" smtClean="0"/>
              <a:pPr/>
              <a:t>09/03/2020</a:t>
            </a:fld>
            <a:endParaRPr lang="en-GB"/>
          </a:p>
        </p:txBody>
      </p:sp>
      <p:sp>
        <p:nvSpPr>
          <p:cNvPr id="9" name="Footer Placeholder 8"/>
          <p:cNvSpPr>
            <a:spLocks noGrp="1"/>
          </p:cNvSpPr>
          <p:nvPr>
            <p:ph type="ftr" sz="quarter" idx="11"/>
          </p:nvPr>
        </p:nvSpPr>
        <p:spPr>
          <a:xfrm>
            <a:off x="603504" y="6236208"/>
            <a:ext cx="3843598" cy="320040"/>
          </a:xfrm>
        </p:spPr>
        <p:txBody>
          <a:bodyPr/>
          <a:lstStyle>
            <a:lvl1pPr>
              <a:defRPr>
                <a:solidFill>
                  <a:srgbClr val="FFFFFF">
                    <a:alpha val="70000"/>
                  </a:srgbClr>
                </a:solidFill>
              </a:defRPr>
            </a:lvl1pPr>
          </a:lstStyle>
          <a:p>
            <a:endParaRPr lang="en-GB"/>
          </a:p>
        </p:txBody>
      </p:sp>
      <p:sp>
        <p:nvSpPr>
          <p:cNvPr id="10" name="Slide Number Placeholder 9"/>
          <p:cNvSpPr>
            <a:spLocks noGrp="1"/>
          </p:cNvSpPr>
          <p:nvPr>
            <p:ph type="sldNum" sz="quarter" idx="12"/>
          </p:nvPr>
        </p:nvSpPr>
        <p:spPr/>
        <p:txBody>
          <a:bodyPr/>
          <a:lstStyle/>
          <a:p>
            <a:fld id="{002393D5-AED2-B84A-A01C-28879D62E153}"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1673352" y="964692"/>
            <a:ext cx="5797296"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673352" y="2638045"/>
            <a:ext cx="5797296"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866072" y="6238816"/>
            <a:ext cx="2065310"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FDF4788C-B239-B24D-B91C-E6CD04CA9E3B}" type="datetimeFigureOut">
              <a:rPr lang="en-GB" smtClean="0"/>
              <a:pPr/>
              <a:t>09/03/2020</a:t>
            </a:fld>
            <a:endParaRPr lang="en-GB"/>
          </a:p>
        </p:txBody>
      </p:sp>
      <p:sp>
        <p:nvSpPr>
          <p:cNvPr id="5" name="Footer Placeholder 4"/>
          <p:cNvSpPr>
            <a:spLocks noGrp="1"/>
          </p:cNvSpPr>
          <p:nvPr>
            <p:ph type="ftr" sz="quarter" idx="3"/>
          </p:nvPr>
        </p:nvSpPr>
        <p:spPr>
          <a:xfrm>
            <a:off x="1200150" y="6236208"/>
            <a:ext cx="4425892"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GB"/>
          </a:p>
        </p:txBody>
      </p:sp>
      <p:sp>
        <p:nvSpPr>
          <p:cNvPr id="6" name="Slide Number Placeholder 5"/>
          <p:cNvSpPr>
            <a:spLocks noGrp="1"/>
          </p:cNvSpPr>
          <p:nvPr>
            <p:ph type="sldNum" sz="quarter" idx="4"/>
          </p:nvPr>
        </p:nvSpPr>
        <p:spPr>
          <a:xfrm>
            <a:off x="8069192" y="6217920"/>
            <a:ext cx="27432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002393D5-AED2-B84A-A01C-28879D62E153}" type="slidenum">
              <a:rPr lang="en-GB" smtClean="0"/>
              <a:pPr/>
              <a:t>‹#›</a:t>
            </a:fld>
            <a:endParaRPr lang="en-GB"/>
          </a:p>
        </p:txBody>
      </p:sp>
    </p:spTree>
    <p:extLst>
      <p:ext uri="{BB962C8B-B14F-4D97-AF65-F5344CB8AC3E}">
        <p14:creationId xmlns:p14="http://schemas.microsoft.com/office/powerpoint/2010/main" xmlns="" val="615246510"/>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0x7.5inches 1(b).pdf"/>
          <p:cNvPicPr>
            <a:picLocks noChangeAspect="1"/>
          </p:cNvPicPr>
          <p:nvPr/>
        </p:nvPicPr>
        <p:blipFill>
          <a:blip r:embed="rId2">
            <a:extLst>
              <a:ext uri="{28A0092B-C50C-407E-A947-70E740481C1C}">
                <a14:useLocalDpi xmlns:a14="http://schemas.microsoft.com/office/drawing/2010/main" xmlns=""/>
              </a:ext>
            </a:extLst>
          </a:blip>
          <a:stretch>
            <a:fillRect/>
          </a:stretch>
        </p:blipFill>
        <p:spPr>
          <a:xfrm>
            <a:off x="0" y="0"/>
            <a:ext cx="9144000" cy="6858000"/>
          </a:xfrm>
          <a:prstGeom prst="rect">
            <a:avLst/>
          </a:prstGeom>
        </p:spPr>
      </p:pic>
      <p:sp>
        <p:nvSpPr>
          <p:cNvPr id="5" name="TextBox 4"/>
          <p:cNvSpPr txBox="1"/>
          <p:nvPr/>
        </p:nvSpPr>
        <p:spPr>
          <a:xfrm>
            <a:off x="369276" y="1585573"/>
            <a:ext cx="2474531" cy="1200329"/>
          </a:xfrm>
          <a:prstGeom prst="rect">
            <a:avLst/>
          </a:prstGeom>
          <a:noFill/>
        </p:spPr>
        <p:txBody>
          <a:bodyPr wrap="square" rtlCol="0">
            <a:spAutoFit/>
          </a:bodyPr>
          <a:lstStyle/>
          <a:p>
            <a:r>
              <a:rPr lang="en-GB" sz="3600" b="1" dirty="0" smtClean="0">
                <a:solidFill>
                  <a:schemeClr val="bg1"/>
                </a:solidFill>
                <a:latin typeface="Arial" panose="020B0604020202020204" pitchFamily="34" charset="0"/>
                <a:cs typeface="Arial" panose="020B0604020202020204" pitchFamily="34" charset="0"/>
              </a:rPr>
              <a:t>Computer Science</a:t>
            </a:r>
            <a:endParaRPr lang="en-GB" sz="3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0215388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36512" y="0"/>
            <a:ext cx="9180512" cy="6858000"/>
          </a:xfrm>
          <a:prstGeom prst="rect">
            <a:avLst/>
          </a:prstGeom>
        </p:spPr>
      </p:pic>
      <p:sp>
        <p:nvSpPr>
          <p:cNvPr id="6" name="Title 1"/>
          <p:cNvSpPr txBox="1">
            <a:spLocks/>
          </p:cNvSpPr>
          <p:nvPr/>
        </p:nvSpPr>
        <p:spPr bwMode="black">
          <a:xfrm>
            <a:off x="1763688" y="1252557"/>
            <a:ext cx="6342322" cy="764321"/>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a:lstStyle>
          <a:p>
            <a:r>
              <a:rPr lang="en-GB" dirty="0"/>
              <a:t>Where next?</a:t>
            </a:r>
          </a:p>
        </p:txBody>
      </p:sp>
    </p:spTree>
    <p:extLst>
      <p:ext uri="{BB962C8B-B14F-4D97-AF65-F5344CB8AC3E}">
        <p14:creationId xmlns:p14="http://schemas.microsoft.com/office/powerpoint/2010/main" xmlns="" val="171716742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screen">
            <a:alphaModFix amt="35000"/>
            <a:extLst>
              <a:ext uri="{28A0092B-C50C-407E-A947-70E740481C1C}">
                <a14:useLocalDpi xmlns:a14="http://schemas.microsoft.com/office/drawing/2010/main" xmlns=""/>
              </a:ext>
            </a:extLst>
          </a:blip>
          <a:srcRect/>
          <a:stretch/>
        </p:blipFill>
        <p:spPr>
          <a:xfrm>
            <a:off x="1" y="1"/>
            <a:ext cx="9180512" cy="6858000"/>
          </a:xfrm>
          <a:prstGeom prst="rect">
            <a:avLst/>
          </a:prstGeom>
        </p:spPr>
      </p:pic>
      <p:sp>
        <p:nvSpPr>
          <p:cNvPr id="5" name="Rectangle 1"/>
          <p:cNvSpPr txBox="1">
            <a:spLocks noChangeArrowheads="1"/>
          </p:cNvSpPr>
          <p:nvPr/>
        </p:nvSpPr>
        <p:spPr bwMode="black">
          <a:xfrm>
            <a:off x="665957" y="476673"/>
            <a:ext cx="7848600" cy="499817"/>
          </a:xfrm>
          <a:prstGeom prst="rect">
            <a:avLst/>
          </a:prstGeom>
          <a:solidFill>
            <a:srgbClr val="FFFFFF"/>
          </a:solidFill>
          <a:ln w="31750" cap="sq">
            <a:solidFill>
              <a:srgbClr val="404040"/>
            </a:solidFill>
            <a:miter lim="800000"/>
          </a:ln>
        </p:spPr>
        <p:txBody>
          <a:bodyPr vert="horz" lIns="0" tIns="0" rIns="0" bIns="0" rtlCol="0" anchor="ctr">
            <a:spAutoFit/>
          </a:bodyPr>
          <a:lst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a:lstStyle>
          <a:p>
            <a:pPr>
              <a:lnSpc>
                <a:spcPct val="116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dirty="0"/>
              <a:t>Who should apply?</a:t>
            </a:r>
          </a:p>
        </p:txBody>
      </p:sp>
      <p:sp>
        <p:nvSpPr>
          <p:cNvPr id="6" name="Rectangle 2"/>
          <p:cNvSpPr txBox="1">
            <a:spLocks noChangeArrowheads="1"/>
          </p:cNvSpPr>
          <p:nvPr/>
        </p:nvSpPr>
        <p:spPr>
          <a:xfrm>
            <a:off x="2805299" y="1259800"/>
            <a:ext cx="6015173" cy="4511491"/>
          </a:xfrm>
          <a:prstGeom prst="rect">
            <a:avLst/>
          </a:prstGeom>
        </p:spPr>
        <p:txBody>
          <a:bodyPr vert="horz" wrap="square" lIns="0" tIns="0" rIns="0" bIns="0" rtlCol="0">
            <a:sp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lnSpc>
                <a:spcPct val="116000"/>
              </a:lnSpc>
              <a:buNone/>
              <a:tabLst>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pPr>
            <a:r>
              <a:rPr lang="en-GB" altLang="en-US" sz="2800" dirty="0"/>
              <a:t>You, if</a:t>
            </a:r>
          </a:p>
          <a:p>
            <a:pPr>
              <a:lnSpc>
                <a:spcPct val="116000"/>
              </a:lnSpc>
              <a:tabLst>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pPr>
            <a:r>
              <a:rPr lang="en-GB" altLang="en-US" sz="2800" dirty="0"/>
              <a:t>you meet the prerequisites</a:t>
            </a:r>
          </a:p>
          <a:p>
            <a:pPr>
              <a:lnSpc>
                <a:spcPct val="116000"/>
              </a:lnSpc>
              <a:tabLst>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pPr>
            <a:r>
              <a:rPr lang="en-GB" altLang="en-US" sz="2800" dirty="0"/>
              <a:t>you're excited about cutting-edge Computer Science (interest and enthusiasm...).  But you don’t need to have formally studied it</a:t>
            </a:r>
          </a:p>
          <a:p>
            <a:pPr>
              <a:lnSpc>
                <a:spcPct val="116000"/>
              </a:lnSpc>
              <a:tabLst>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pPr>
            <a:r>
              <a:rPr lang="en-GB" altLang="en-US" sz="2800" dirty="0"/>
              <a:t>you like the idea of small group teaching</a:t>
            </a:r>
          </a:p>
          <a:p>
            <a:pPr>
              <a:lnSpc>
                <a:spcPct val="116000"/>
              </a:lnSpc>
              <a:tabLst>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pPr>
            <a:r>
              <a:rPr lang="en-GB" altLang="en-US" sz="2800" dirty="0"/>
              <a:t>you enjoy and are good at Maths.</a:t>
            </a:r>
          </a:p>
        </p:txBody>
      </p:sp>
    </p:spTree>
    <p:extLst>
      <p:ext uri="{BB962C8B-B14F-4D97-AF65-F5344CB8AC3E}">
        <p14:creationId xmlns:p14="http://schemas.microsoft.com/office/powerpoint/2010/main" xmlns="" val="16507514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screen">
            <a:alphaModFix amt="35000"/>
            <a:extLst>
              <a:ext uri="{28A0092B-C50C-407E-A947-70E740481C1C}">
                <a14:useLocalDpi xmlns:a14="http://schemas.microsoft.com/office/drawing/2010/main" xmlns=""/>
              </a:ext>
            </a:extLst>
          </a:blip>
          <a:srcRect/>
          <a:stretch/>
        </p:blipFill>
        <p:spPr>
          <a:xfrm>
            <a:off x="-12591" y="1"/>
            <a:ext cx="9193104" cy="6858000"/>
          </a:xfrm>
          <a:prstGeom prst="rect">
            <a:avLst/>
          </a:prstGeom>
        </p:spPr>
      </p:pic>
      <p:sp>
        <p:nvSpPr>
          <p:cNvPr id="4" name="Rectangle 1"/>
          <p:cNvSpPr>
            <a:spLocks noGrp="1" noChangeArrowheads="1"/>
          </p:cNvSpPr>
          <p:nvPr>
            <p:ph type="title"/>
          </p:nvPr>
        </p:nvSpPr>
        <p:spPr>
          <a:xfrm>
            <a:off x="659661" y="596043"/>
            <a:ext cx="7848600" cy="499817"/>
          </a:xfrm>
        </p:spPr>
        <p:txBody>
          <a:bodyPr vert="horz" lIns="0" tIns="0" rIns="0" bIns="0" rtlCol="0" anchor="ctr">
            <a:spAutoFit/>
          </a:bodyPr>
          <a:lstStyle/>
          <a:p>
            <a:pPr>
              <a:lnSpc>
                <a:spcPct val="116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dirty="0" smtClean="0"/>
              <a:t>Finding out more</a:t>
            </a:r>
            <a:endParaRPr lang="en-GB" altLang="en-US" dirty="0"/>
          </a:p>
        </p:txBody>
      </p:sp>
      <p:sp>
        <p:nvSpPr>
          <p:cNvPr id="5" name="TextBox 4">
            <a:extLst>
              <a:ext uri="{FF2B5EF4-FFF2-40B4-BE49-F238E27FC236}">
                <a16:creationId xmlns:a16="http://schemas.microsoft.com/office/drawing/2014/main" xmlns="" id="{F28B336F-A5D2-2540-9E76-E8A01F7F539A}"/>
              </a:ext>
            </a:extLst>
          </p:cNvPr>
          <p:cNvSpPr txBox="1"/>
          <p:nvPr/>
        </p:nvSpPr>
        <p:spPr>
          <a:xfrm>
            <a:off x="323527" y="1767164"/>
            <a:ext cx="6264597" cy="2677656"/>
          </a:xfrm>
          <a:prstGeom prst="rect">
            <a:avLst/>
          </a:prstGeom>
          <a:noFill/>
        </p:spPr>
        <p:txBody>
          <a:bodyPr wrap="square" rtlCol="0">
            <a:spAutoFit/>
          </a:bodyPr>
          <a:lstStyle/>
          <a:p>
            <a:r>
              <a:rPr lang="en-GB" sz="2400" dirty="0"/>
              <a:t>Course information: </a:t>
            </a:r>
          </a:p>
          <a:p>
            <a:endParaRPr lang="en-GB" sz="2400" dirty="0"/>
          </a:p>
          <a:p>
            <a:endParaRPr lang="en-GB" sz="2400" dirty="0"/>
          </a:p>
          <a:p>
            <a:endParaRPr lang="en-GB" sz="2400" dirty="0"/>
          </a:p>
          <a:p>
            <a:endParaRPr lang="en-GB" sz="2400" dirty="0"/>
          </a:p>
          <a:p>
            <a:endParaRPr lang="en-GB" sz="2400" dirty="0" smtClean="0"/>
          </a:p>
          <a:p>
            <a:r>
              <a:rPr lang="en-GB" sz="2400" dirty="0" smtClean="0"/>
              <a:t>Open </a:t>
            </a:r>
            <a:r>
              <a:rPr lang="en-GB" sz="2400" dirty="0"/>
              <a:t>days, summer schools, taster days...:</a:t>
            </a:r>
          </a:p>
        </p:txBody>
      </p:sp>
      <p:sp>
        <p:nvSpPr>
          <p:cNvPr id="2" name="Rectangle 1"/>
          <p:cNvSpPr/>
          <p:nvPr/>
        </p:nvSpPr>
        <p:spPr>
          <a:xfrm>
            <a:off x="223353" y="4585366"/>
            <a:ext cx="8920647" cy="584775"/>
          </a:xfrm>
          <a:prstGeom prst="rect">
            <a:avLst/>
          </a:prstGeom>
        </p:spPr>
        <p:txBody>
          <a:bodyPr wrap="none">
            <a:spAutoFit/>
          </a:bodyPr>
          <a:lstStyle/>
          <a:p>
            <a:r>
              <a:rPr lang="en-GB" sz="3200" dirty="0"/>
              <a:t>www.cst.cam.ac.uk/admissions/undergraduate/events</a:t>
            </a:r>
            <a:endParaRPr lang="en-GB" sz="3600" dirty="0"/>
          </a:p>
        </p:txBody>
      </p:sp>
      <p:sp>
        <p:nvSpPr>
          <p:cNvPr id="3" name="Rectangle 2"/>
          <p:cNvSpPr/>
          <p:nvPr/>
        </p:nvSpPr>
        <p:spPr>
          <a:xfrm>
            <a:off x="323528" y="2243873"/>
            <a:ext cx="5216108" cy="584775"/>
          </a:xfrm>
          <a:prstGeom prst="rect">
            <a:avLst/>
          </a:prstGeom>
        </p:spPr>
        <p:txBody>
          <a:bodyPr wrap="none">
            <a:spAutoFit/>
          </a:bodyPr>
          <a:lstStyle/>
          <a:p>
            <a:r>
              <a:rPr lang="en-GB" sz="3200" dirty="0"/>
              <a:t>www.cst.cam.ac.uk/admissions</a:t>
            </a:r>
            <a:endParaRPr lang="en-GB" sz="3600" dirty="0"/>
          </a:p>
        </p:txBody>
      </p:sp>
      <p:sp>
        <p:nvSpPr>
          <p:cNvPr id="7" name="Rectangle 6"/>
          <p:cNvSpPr/>
          <p:nvPr/>
        </p:nvSpPr>
        <p:spPr>
          <a:xfrm>
            <a:off x="323529" y="2934799"/>
            <a:ext cx="7364324" cy="584775"/>
          </a:xfrm>
          <a:prstGeom prst="rect">
            <a:avLst/>
          </a:prstGeom>
        </p:spPr>
        <p:txBody>
          <a:bodyPr wrap="none">
            <a:spAutoFit/>
          </a:bodyPr>
          <a:lstStyle/>
          <a:p>
            <a:r>
              <a:rPr lang="en-GB" sz="3200" dirty="0" err="1"/>
              <a:t>www.cs.ox.ac.uk</a:t>
            </a:r>
            <a:r>
              <a:rPr lang="en-GB" sz="3200" dirty="0"/>
              <a:t>/admissions/undergraduate</a:t>
            </a:r>
            <a:endParaRPr lang="en-GB" sz="3600" dirty="0"/>
          </a:p>
        </p:txBody>
      </p:sp>
      <p:sp>
        <p:nvSpPr>
          <p:cNvPr id="8" name="Rectangle 7"/>
          <p:cNvSpPr/>
          <p:nvPr/>
        </p:nvSpPr>
        <p:spPr>
          <a:xfrm>
            <a:off x="223353" y="5235602"/>
            <a:ext cx="4587538" cy="584775"/>
          </a:xfrm>
          <a:prstGeom prst="rect">
            <a:avLst/>
          </a:prstGeom>
        </p:spPr>
        <p:txBody>
          <a:bodyPr wrap="none">
            <a:spAutoFit/>
          </a:bodyPr>
          <a:lstStyle/>
          <a:p>
            <a:r>
              <a:rPr lang="en-GB" sz="3200" dirty="0" err="1"/>
              <a:t>www.cs.ox.ac.uk</a:t>
            </a:r>
            <a:r>
              <a:rPr lang="en-GB" sz="3200" dirty="0"/>
              <a:t>/</a:t>
            </a:r>
            <a:r>
              <a:rPr lang="en-GB" sz="3200" dirty="0" err="1"/>
              <a:t>opendays</a:t>
            </a:r>
            <a:endParaRPr lang="en-GB" sz="3600" dirty="0"/>
          </a:p>
        </p:txBody>
      </p:sp>
    </p:spTree>
    <p:extLst>
      <p:ext uri="{BB962C8B-B14F-4D97-AF65-F5344CB8AC3E}">
        <p14:creationId xmlns:p14="http://schemas.microsoft.com/office/powerpoint/2010/main" xmlns="" val="72497417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137102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12208" y="1469855"/>
            <a:ext cx="1359904" cy="1366577"/>
          </a:xfrm>
          <a:prstGeom prst="rect">
            <a:avLst/>
          </a:prstGeom>
          <a:solidFill>
            <a:srgbClr val="A3C1AD"/>
          </a:solidFill>
          <a:ln>
            <a:solidFill>
              <a:srgbClr val="6257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UCAS Form</a:t>
            </a:r>
          </a:p>
          <a:p>
            <a:pPr algn="ctr"/>
            <a:r>
              <a:rPr lang="en-GB" sz="1200" dirty="0"/>
              <a:t>+ Supplementary Application Questionnaire (SAQ</a:t>
            </a:r>
            <a:r>
              <a:rPr lang="en-GB" sz="1200" dirty="0" smtClean="0"/>
              <a:t>) + register for CTMUA</a:t>
            </a:r>
            <a:endParaRPr lang="en-GB" sz="1200" dirty="0"/>
          </a:p>
        </p:txBody>
      </p:sp>
      <p:sp>
        <p:nvSpPr>
          <p:cNvPr id="6" name="Rectangle 5"/>
          <p:cNvSpPr/>
          <p:nvPr/>
        </p:nvSpPr>
        <p:spPr>
          <a:xfrm>
            <a:off x="408160" y="334021"/>
            <a:ext cx="1359904" cy="35515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200" dirty="0"/>
              <a:t>October</a:t>
            </a:r>
            <a:endParaRPr lang="en-GB" sz="1050" dirty="0"/>
          </a:p>
        </p:txBody>
      </p:sp>
      <p:sp>
        <p:nvSpPr>
          <p:cNvPr id="7" name="Rectangle 6"/>
          <p:cNvSpPr/>
          <p:nvPr/>
        </p:nvSpPr>
        <p:spPr>
          <a:xfrm>
            <a:off x="415745" y="4504646"/>
            <a:ext cx="1359904" cy="1147255"/>
          </a:xfrm>
          <a:prstGeom prst="rect">
            <a:avLst/>
          </a:prstGeom>
          <a:solidFill>
            <a:srgbClr val="002147"/>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1200" dirty="0"/>
              <a:t>UCAS Form</a:t>
            </a:r>
            <a:br>
              <a:rPr lang="en-GB" sz="1200" dirty="0"/>
            </a:br>
            <a:r>
              <a:rPr lang="en-GB" sz="1200" dirty="0"/>
              <a:t>+ Register for MAT</a:t>
            </a:r>
          </a:p>
        </p:txBody>
      </p:sp>
      <p:sp>
        <p:nvSpPr>
          <p:cNvPr id="9" name="Rectangle 8"/>
          <p:cNvSpPr/>
          <p:nvPr/>
        </p:nvSpPr>
        <p:spPr>
          <a:xfrm>
            <a:off x="1996228" y="331302"/>
            <a:ext cx="1034134" cy="35515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200" dirty="0"/>
              <a:t>November</a:t>
            </a:r>
            <a:endParaRPr lang="en-GB" sz="1050" dirty="0"/>
          </a:p>
        </p:txBody>
      </p:sp>
      <p:sp>
        <p:nvSpPr>
          <p:cNvPr id="10" name="Rectangle 9"/>
          <p:cNvSpPr/>
          <p:nvPr/>
        </p:nvSpPr>
        <p:spPr>
          <a:xfrm>
            <a:off x="1996227" y="4509804"/>
            <a:ext cx="1043175" cy="1158250"/>
          </a:xfrm>
          <a:prstGeom prst="rect">
            <a:avLst/>
          </a:prstGeom>
          <a:solidFill>
            <a:srgbClr val="002147"/>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1200" dirty="0"/>
              <a:t>Take MAT</a:t>
            </a:r>
            <a:endParaRPr lang="en-GB" sz="1050" dirty="0"/>
          </a:p>
        </p:txBody>
      </p:sp>
      <p:sp>
        <p:nvSpPr>
          <p:cNvPr id="11" name="Rectangle 10"/>
          <p:cNvSpPr/>
          <p:nvPr/>
        </p:nvSpPr>
        <p:spPr>
          <a:xfrm>
            <a:off x="3263925" y="338641"/>
            <a:ext cx="1018078" cy="36614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200" dirty="0"/>
              <a:t>December</a:t>
            </a:r>
            <a:endParaRPr lang="en-GB" sz="1050" dirty="0"/>
          </a:p>
        </p:txBody>
      </p:sp>
      <p:sp>
        <p:nvSpPr>
          <p:cNvPr id="12" name="Rectangle 11"/>
          <p:cNvSpPr/>
          <p:nvPr/>
        </p:nvSpPr>
        <p:spPr>
          <a:xfrm>
            <a:off x="3270488" y="1465725"/>
            <a:ext cx="1018078" cy="1372890"/>
          </a:xfrm>
          <a:prstGeom prst="rect">
            <a:avLst/>
          </a:prstGeom>
          <a:solidFill>
            <a:srgbClr val="A3C1AD"/>
          </a:solidFill>
          <a:ln>
            <a:solidFill>
              <a:srgbClr val="6257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sz="1200" dirty="0" smtClean="0"/>
              <a:t>Interview</a:t>
            </a:r>
          </a:p>
          <a:p>
            <a:pPr algn="ctr" fontAlgn="base"/>
            <a:r>
              <a:rPr lang="en-US" sz="1200" dirty="0" smtClean="0"/>
              <a:t>(+ CSAT, for some colleges)</a:t>
            </a:r>
            <a:endParaRPr lang="en-US" sz="1200" dirty="0"/>
          </a:p>
        </p:txBody>
      </p:sp>
      <p:sp>
        <p:nvSpPr>
          <p:cNvPr id="15" name="Rectangle 14"/>
          <p:cNvSpPr/>
          <p:nvPr/>
        </p:nvSpPr>
        <p:spPr>
          <a:xfrm>
            <a:off x="3264456" y="4511988"/>
            <a:ext cx="1024847" cy="1158250"/>
          </a:xfrm>
          <a:prstGeom prst="rect">
            <a:avLst/>
          </a:prstGeom>
          <a:solidFill>
            <a:srgbClr val="002147"/>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1200" dirty="0"/>
              <a:t>Interviews</a:t>
            </a:r>
          </a:p>
        </p:txBody>
      </p:sp>
      <p:sp>
        <p:nvSpPr>
          <p:cNvPr id="16" name="Rectangle 15"/>
          <p:cNvSpPr/>
          <p:nvPr/>
        </p:nvSpPr>
        <p:spPr>
          <a:xfrm>
            <a:off x="4530569" y="334021"/>
            <a:ext cx="1382091" cy="36614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200" dirty="0"/>
              <a:t>January</a:t>
            </a:r>
            <a:endParaRPr lang="en-GB" sz="1050" dirty="0"/>
          </a:p>
        </p:txBody>
      </p:sp>
      <p:sp>
        <p:nvSpPr>
          <p:cNvPr id="17" name="Rectangle 16"/>
          <p:cNvSpPr/>
          <p:nvPr/>
        </p:nvSpPr>
        <p:spPr>
          <a:xfrm>
            <a:off x="4521538" y="1469856"/>
            <a:ext cx="1382091" cy="1368759"/>
          </a:xfrm>
          <a:prstGeom prst="rect">
            <a:avLst/>
          </a:prstGeom>
          <a:solidFill>
            <a:srgbClr val="A3C1AD"/>
          </a:solidFill>
          <a:ln>
            <a:solidFill>
              <a:srgbClr val="6257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sz="1200" dirty="0"/>
              <a:t>Offer </a:t>
            </a:r>
          </a:p>
          <a:p>
            <a:pPr algn="ctr" fontAlgn="base"/>
            <a:r>
              <a:rPr lang="en-US" sz="1200" dirty="0"/>
              <a:t>or</a:t>
            </a:r>
            <a:br>
              <a:rPr lang="en-US" sz="1200" dirty="0"/>
            </a:br>
            <a:r>
              <a:rPr lang="en-US" sz="1200" dirty="0"/>
              <a:t>More interviews (Winter Pool) </a:t>
            </a:r>
          </a:p>
          <a:p>
            <a:pPr algn="ctr" fontAlgn="base"/>
            <a:r>
              <a:rPr lang="en-US" sz="1200" dirty="0"/>
              <a:t>or </a:t>
            </a:r>
          </a:p>
          <a:p>
            <a:pPr algn="ctr" fontAlgn="base"/>
            <a:r>
              <a:rPr lang="en-US" sz="1200" dirty="0"/>
              <a:t>Rejection</a:t>
            </a:r>
            <a:endParaRPr lang="en-US" sz="1050" dirty="0"/>
          </a:p>
        </p:txBody>
      </p:sp>
      <p:sp>
        <p:nvSpPr>
          <p:cNvPr id="18" name="Rectangle 17"/>
          <p:cNvSpPr/>
          <p:nvPr/>
        </p:nvSpPr>
        <p:spPr>
          <a:xfrm>
            <a:off x="4516567" y="4507367"/>
            <a:ext cx="1398721" cy="1158250"/>
          </a:xfrm>
          <a:prstGeom prst="rect">
            <a:avLst/>
          </a:prstGeom>
          <a:solidFill>
            <a:srgbClr val="002147"/>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1200" dirty="0"/>
              <a:t>Offer </a:t>
            </a:r>
          </a:p>
          <a:p>
            <a:pPr algn="ctr"/>
            <a:r>
              <a:rPr lang="en-GB" sz="1200" dirty="0"/>
              <a:t>or </a:t>
            </a:r>
          </a:p>
          <a:p>
            <a:pPr algn="ctr"/>
            <a:r>
              <a:rPr lang="en-GB" sz="1200" dirty="0"/>
              <a:t>Rejection</a:t>
            </a:r>
            <a:endParaRPr lang="en-GB" sz="1050" dirty="0"/>
          </a:p>
        </p:txBody>
      </p:sp>
      <p:sp>
        <p:nvSpPr>
          <p:cNvPr id="19" name="Rectangle 18"/>
          <p:cNvSpPr/>
          <p:nvPr/>
        </p:nvSpPr>
        <p:spPr>
          <a:xfrm rot="16200000">
            <a:off x="-485529" y="1984190"/>
            <a:ext cx="1370706" cy="333773"/>
          </a:xfrm>
          <a:prstGeom prst="rect">
            <a:avLst/>
          </a:prstGeom>
          <a:solidFill>
            <a:srgbClr val="A3C1AD"/>
          </a:solidFill>
          <a:ln w="12700">
            <a:solidFill>
              <a:srgbClr val="625742"/>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lang="en-GB" sz="1200" dirty="0"/>
              <a:t>Cambridge</a:t>
            </a:r>
            <a:endParaRPr lang="en-GB" sz="1050" dirty="0"/>
          </a:p>
        </p:txBody>
      </p:sp>
      <p:sp>
        <p:nvSpPr>
          <p:cNvPr id="20" name="Rectangle 19"/>
          <p:cNvSpPr/>
          <p:nvPr/>
        </p:nvSpPr>
        <p:spPr>
          <a:xfrm rot="16200000">
            <a:off x="-374904" y="4910287"/>
            <a:ext cx="1147255" cy="335971"/>
          </a:xfrm>
          <a:prstGeom prst="rect">
            <a:avLst/>
          </a:prstGeom>
          <a:solidFill>
            <a:srgbClr val="002147"/>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1200" dirty="0"/>
              <a:t>Oxford</a:t>
            </a:r>
            <a:endParaRPr lang="en-GB" sz="1050" dirty="0"/>
          </a:p>
        </p:txBody>
      </p:sp>
      <p:sp>
        <p:nvSpPr>
          <p:cNvPr id="23" name="Rectangle 22"/>
          <p:cNvSpPr/>
          <p:nvPr/>
        </p:nvSpPr>
        <p:spPr>
          <a:xfrm>
            <a:off x="6170160" y="323027"/>
            <a:ext cx="736558" cy="36614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200" dirty="0"/>
              <a:t>May &amp; June </a:t>
            </a:r>
          </a:p>
        </p:txBody>
      </p:sp>
      <p:sp>
        <p:nvSpPr>
          <p:cNvPr id="24" name="Rectangle 23"/>
          <p:cNvSpPr/>
          <p:nvPr/>
        </p:nvSpPr>
        <p:spPr>
          <a:xfrm>
            <a:off x="6165348" y="1469571"/>
            <a:ext cx="736558" cy="1369044"/>
          </a:xfrm>
          <a:prstGeom prst="rect">
            <a:avLst/>
          </a:prstGeom>
          <a:solidFill>
            <a:srgbClr val="A3C1AD"/>
          </a:solidFill>
          <a:ln>
            <a:solidFill>
              <a:srgbClr val="6257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sz="1200" dirty="0"/>
              <a:t>Take </a:t>
            </a:r>
            <a:r>
              <a:rPr lang="en-US" sz="1200" dirty="0" smtClean="0"/>
              <a:t>A-Levels</a:t>
            </a:r>
            <a:endParaRPr lang="en-US" sz="1050" dirty="0"/>
          </a:p>
        </p:txBody>
      </p:sp>
      <p:sp>
        <p:nvSpPr>
          <p:cNvPr id="25" name="Rectangle 24"/>
          <p:cNvSpPr/>
          <p:nvPr/>
        </p:nvSpPr>
        <p:spPr>
          <a:xfrm>
            <a:off x="7128489" y="323027"/>
            <a:ext cx="739236" cy="36614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200" dirty="0"/>
              <a:t>August</a:t>
            </a:r>
            <a:r>
              <a:rPr lang="en-GB" sz="1050" dirty="0"/>
              <a:t> </a:t>
            </a:r>
          </a:p>
        </p:txBody>
      </p:sp>
      <p:sp>
        <p:nvSpPr>
          <p:cNvPr id="26" name="Rectangle 25"/>
          <p:cNvSpPr/>
          <p:nvPr/>
        </p:nvSpPr>
        <p:spPr>
          <a:xfrm>
            <a:off x="7128489" y="1465725"/>
            <a:ext cx="739236" cy="1372890"/>
          </a:xfrm>
          <a:prstGeom prst="rect">
            <a:avLst/>
          </a:prstGeom>
          <a:solidFill>
            <a:srgbClr val="A3C1AD"/>
          </a:solidFill>
          <a:ln>
            <a:solidFill>
              <a:srgbClr val="6257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sz="1200" dirty="0"/>
              <a:t>STEP</a:t>
            </a:r>
          </a:p>
          <a:p>
            <a:pPr algn="ctr" fontAlgn="base"/>
            <a:r>
              <a:rPr lang="en-US" sz="1200" dirty="0"/>
              <a:t>&amp; </a:t>
            </a:r>
            <a:br>
              <a:rPr lang="en-US" sz="1200" dirty="0"/>
            </a:br>
            <a:r>
              <a:rPr lang="en-US" sz="1200" dirty="0"/>
              <a:t>A-Level  results</a:t>
            </a:r>
            <a:endParaRPr lang="en-US" sz="1050" dirty="0"/>
          </a:p>
        </p:txBody>
      </p:sp>
      <p:sp>
        <p:nvSpPr>
          <p:cNvPr id="28" name="Rectangle 27"/>
          <p:cNvSpPr/>
          <p:nvPr/>
        </p:nvSpPr>
        <p:spPr>
          <a:xfrm>
            <a:off x="7127597" y="4516200"/>
            <a:ext cx="739236" cy="1162478"/>
          </a:xfrm>
          <a:prstGeom prst="rect">
            <a:avLst/>
          </a:prstGeom>
          <a:solidFill>
            <a:srgbClr val="002147"/>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1200" dirty="0"/>
              <a:t>A-Level results</a:t>
            </a:r>
            <a:endParaRPr lang="en-GB" sz="1050" dirty="0"/>
          </a:p>
        </p:txBody>
      </p:sp>
      <p:sp>
        <p:nvSpPr>
          <p:cNvPr id="31" name="Rectangle 30"/>
          <p:cNvSpPr/>
          <p:nvPr/>
        </p:nvSpPr>
        <p:spPr>
          <a:xfrm>
            <a:off x="8090354" y="323027"/>
            <a:ext cx="1001916" cy="36614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72000" tIns="36000" rIns="72000" bIns="36000" rtlCol="0" anchor="ctr"/>
          <a:lstStyle/>
          <a:p>
            <a:pPr algn="ctr"/>
            <a:r>
              <a:rPr lang="en-GB" sz="1200" dirty="0"/>
              <a:t>October</a:t>
            </a:r>
            <a:endParaRPr lang="en-GB" sz="1050" dirty="0"/>
          </a:p>
        </p:txBody>
      </p:sp>
      <p:sp>
        <p:nvSpPr>
          <p:cNvPr id="32" name="Rectangle 31"/>
          <p:cNvSpPr/>
          <p:nvPr/>
        </p:nvSpPr>
        <p:spPr>
          <a:xfrm>
            <a:off x="8090354" y="1465725"/>
            <a:ext cx="1001916" cy="1372889"/>
          </a:xfrm>
          <a:prstGeom prst="rect">
            <a:avLst/>
          </a:prstGeom>
          <a:solidFill>
            <a:srgbClr val="A3C1AD"/>
          </a:solidFill>
          <a:ln>
            <a:solidFill>
              <a:srgbClr val="6257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sz="1200" dirty="0"/>
              <a:t>Start course</a:t>
            </a:r>
            <a:endParaRPr lang="en-US" sz="1050" dirty="0"/>
          </a:p>
        </p:txBody>
      </p:sp>
      <p:sp>
        <p:nvSpPr>
          <p:cNvPr id="33" name="Rectangle 32"/>
          <p:cNvSpPr/>
          <p:nvPr/>
        </p:nvSpPr>
        <p:spPr>
          <a:xfrm>
            <a:off x="8090353" y="4518731"/>
            <a:ext cx="1001916" cy="1152941"/>
          </a:xfrm>
          <a:prstGeom prst="rect">
            <a:avLst/>
          </a:prstGeom>
          <a:solidFill>
            <a:srgbClr val="002147"/>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1200" dirty="0"/>
              <a:t>Start course</a:t>
            </a:r>
            <a:endParaRPr lang="en-GB" sz="1050" dirty="0"/>
          </a:p>
        </p:txBody>
      </p:sp>
      <p:sp>
        <p:nvSpPr>
          <p:cNvPr id="34" name="Rounded Rectangle 33"/>
          <p:cNvSpPr/>
          <p:nvPr/>
        </p:nvSpPr>
        <p:spPr>
          <a:xfrm>
            <a:off x="415744" y="5890702"/>
            <a:ext cx="1359905" cy="757524"/>
          </a:xfrm>
          <a:prstGeom prst="roundRect">
            <a:avLst/>
          </a:prstGeom>
          <a:solidFill>
            <a:srgbClr val="002147"/>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1100" dirty="0" smtClean="0">
                <a:solidFill>
                  <a:schemeClr val="bg1"/>
                </a:solidFill>
              </a:rPr>
              <a:t>1266</a:t>
            </a:r>
            <a:endParaRPr lang="en-GB" sz="1100" dirty="0">
              <a:solidFill>
                <a:schemeClr val="bg1"/>
              </a:solidFill>
            </a:endParaRPr>
          </a:p>
          <a:p>
            <a:pPr algn="ctr"/>
            <a:r>
              <a:rPr lang="en-GB" sz="1100" dirty="0">
                <a:solidFill>
                  <a:schemeClr val="bg1"/>
                </a:solidFill>
              </a:rPr>
              <a:t>applications</a:t>
            </a:r>
            <a:endParaRPr lang="en-GB" sz="1050" dirty="0">
              <a:solidFill>
                <a:schemeClr val="bg1"/>
              </a:solidFill>
            </a:endParaRPr>
          </a:p>
        </p:txBody>
      </p:sp>
      <p:sp>
        <p:nvSpPr>
          <p:cNvPr id="35" name="Rounded Rectangle 34"/>
          <p:cNvSpPr/>
          <p:nvPr/>
        </p:nvSpPr>
        <p:spPr>
          <a:xfrm>
            <a:off x="3265280" y="5892887"/>
            <a:ext cx="1034650" cy="757523"/>
          </a:xfrm>
          <a:prstGeom prst="roundRect">
            <a:avLst/>
          </a:prstGeom>
          <a:solidFill>
            <a:srgbClr val="002147"/>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1100" dirty="0" smtClean="0">
                <a:solidFill>
                  <a:schemeClr val="bg1"/>
                </a:solidFill>
              </a:rPr>
              <a:t>295 </a:t>
            </a:r>
            <a:r>
              <a:rPr lang="en-GB" sz="1100" dirty="0">
                <a:solidFill>
                  <a:schemeClr val="bg1"/>
                </a:solidFill>
              </a:rPr>
              <a:t>shortlisted (</a:t>
            </a:r>
            <a:r>
              <a:rPr lang="en-GB" sz="1100" dirty="0" smtClean="0">
                <a:solidFill>
                  <a:schemeClr val="bg1"/>
                </a:solidFill>
              </a:rPr>
              <a:t>23%)</a:t>
            </a:r>
            <a:endParaRPr lang="en-GB" sz="1100" dirty="0">
              <a:solidFill>
                <a:schemeClr val="bg1"/>
              </a:solidFill>
            </a:endParaRPr>
          </a:p>
        </p:txBody>
      </p:sp>
      <p:sp>
        <p:nvSpPr>
          <p:cNvPr id="36" name="Rounded Rectangle 35"/>
          <p:cNvSpPr/>
          <p:nvPr/>
        </p:nvSpPr>
        <p:spPr>
          <a:xfrm>
            <a:off x="4516568" y="5888266"/>
            <a:ext cx="1389992" cy="757523"/>
          </a:xfrm>
          <a:prstGeom prst="roundRect">
            <a:avLst/>
          </a:prstGeom>
          <a:solidFill>
            <a:srgbClr val="002147"/>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1100" dirty="0" smtClean="0">
                <a:solidFill>
                  <a:schemeClr val="bg1"/>
                </a:solidFill>
              </a:rPr>
              <a:t>113 </a:t>
            </a:r>
            <a:r>
              <a:rPr lang="en-GB" sz="1100" dirty="0">
                <a:solidFill>
                  <a:schemeClr val="bg1"/>
                </a:solidFill>
              </a:rPr>
              <a:t>offers </a:t>
            </a:r>
            <a:r>
              <a:rPr lang="en-GB" sz="1100" dirty="0" smtClean="0">
                <a:solidFill>
                  <a:schemeClr val="bg1"/>
                </a:solidFill>
              </a:rPr>
              <a:t>(9%)</a:t>
            </a:r>
            <a:endParaRPr lang="en-GB" sz="1100" dirty="0">
              <a:solidFill>
                <a:schemeClr val="bg1"/>
              </a:solidFill>
            </a:endParaRPr>
          </a:p>
        </p:txBody>
      </p:sp>
      <p:sp>
        <p:nvSpPr>
          <p:cNvPr id="37" name="Rounded Rectangle 36"/>
          <p:cNvSpPr/>
          <p:nvPr/>
        </p:nvSpPr>
        <p:spPr>
          <a:xfrm>
            <a:off x="408161" y="3028601"/>
            <a:ext cx="1359904" cy="769528"/>
          </a:xfrm>
          <a:prstGeom prst="roundRect">
            <a:avLst/>
          </a:prstGeom>
          <a:solidFill>
            <a:srgbClr val="A3C1AD"/>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1100" dirty="0" smtClean="0">
                <a:solidFill>
                  <a:schemeClr val="bg1"/>
                </a:solidFill>
              </a:rPr>
              <a:t>1330 </a:t>
            </a:r>
            <a:r>
              <a:rPr lang="en-GB" sz="1100" dirty="0">
                <a:solidFill>
                  <a:schemeClr val="bg1"/>
                </a:solidFill>
              </a:rPr>
              <a:t>applications</a:t>
            </a:r>
          </a:p>
        </p:txBody>
      </p:sp>
      <p:sp>
        <p:nvSpPr>
          <p:cNvPr id="38" name="Rounded Rectangle 37"/>
          <p:cNvSpPr/>
          <p:nvPr/>
        </p:nvSpPr>
        <p:spPr>
          <a:xfrm>
            <a:off x="4520961" y="3026166"/>
            <a:ext cx="1382776" cy="769527"/>
          </a:xfrm>
          <a:prstGeom prst="roundRect">
            <a:avLst/>
          </a:prstGeom>
          <a:solidFill>
            <a:srgbClr val="A3C1AD"/>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1100" dirty="0" smtClean="0">
                <a:solidFill>
                  <a:schemeClr val="bg1"/>
                </a:solidFill>
              </a:rPr>
              <a:t>140 </a:t>
            </a:r>
            <a:r>
              <a:rPr lang="en-GB" sz="1100" dirty="0">
                <a:solidFill>
                  <a:schemeClr val="bg1"/>
                </a:solidFill>
              </a:rPr>
              <a:t>offers (</a:t>
            </a:r>
            <a:r>
              <a:rPr lang="en-GB" sz="1100" dirty="0" smtClean="0">
                <a:solidFill>
                  <a:schemeClr val="bg1"/>
                </a:solidFill>
              </a:rPr>
              <a:t>11%)</a:t>
            </a:r>
            <a:endParaRPr lang="en-GB" sz="1100" dirty="0">
              <a:solidFill>
                <a:schemeClr val="bg1"/>
              </a:solidFill>
            </a:endParaRPr>
          </a:p>
        </p:txBody>
      </p:sp>
      <p:sp>
        <p:nvSpPr>
          <p:cNvPr id="39" name="Rounded Rectangle 38"/>
          <p:cNvSpPr/>
          <p:nvPr/>
        </p:nvSpPr>
        <p:spPr>
          <a:xfrm>
            <a:off x="8090354" y="3015171"/>
            <a:ext cx="1001916" cy="769527"/>
          </a:xfrm>
          <a:prstGeom prst="roundRect">
            <a:avLst/>
          </a:prstGeom>
          <a:solidFill>
            <a:srgbClr val="A3C1AD"/>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1100" dirty="0" smtClean="0">
                <a:solidFill>
                  <a:schemeClr val="bg1"/>
                </a:solidFill>
              </a:rPr>
              <a:t>116 </a:t>
            </a:r>
            <a:r>
              <a:rPr lang="en-GB" sz="1100" dirty="0">
                <a:solidFill>
                  <a:schemeClr val="bg1"/>
                </a:solidFill>
              </a:rPr>
              <a:t>acceptances </a:t>
            </a:r>
            <a:r>
              <a:rPr lang="en-GB" sz="1100" dirty="0" smtClean="0">
                <a:solidFill>
                  <a:schemeClr val="bg1"/>
                </a:solidFill>
              </a:rPr>
              <a:t>(9%)</a:t>
            </a:r>
            <a:endParaRPr lang="en-GB" sz="1100" dirty="0">
              <a:solidFill>
                <a:schemeClr val="bg1"/>
              </a:solidFill>
            </a:endParaRPr>
          </a:p>
        </p:txBody>
      </p:sp>
      <p:sp>
        <p:nvSpPr>
          <p:cNvPr id="40" name="Rectangle 39"/>
          <p:cNvSpPr/>
          <p:nvPr/>
        </p:nvSpPr>
        <p:spPr>
          <a:xfrm>
            <a:off x="6163460" y="4508297"/>
            <a:ext cx="741462" cy="1162478"/>
          </a:xfrm>
          <a:prstGeom prst="rect">
            <a:avLst/>
          </a:prstGeom>
          <a:solidFill>
            <a:srgbClr val="002147"/>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1200" dirty="0"/>
              <a:t>Take </a:t>
            </a:r>
            <a:br>
              <a:rPr lang="en-GB" sz="1200" dirty="0"/>
            </a:br>
            <a:r>
              <a:rPr lang="en-GB" sz="1200" dirty="0"/>
              <a:t>A-Levels</a:t>
            </a:r>
            <a:endParaRPr lang="en-GB" sz="1050" dirty="0"/>
          </a:p>
        </p:txBody>
      </p:sp>
      <p:sp>
        <p:nvSpPr>
          <p:cNvPr id="41" name="Rounded Rectangle 40"/>
          <p:cNvSpPr/>
          <p:nvPr/>
        </p:nvSpPr>
        <p:spPr>
          <a:xfrm>
            <a:off x="8090352" y="5877273"/>
            <a:ext cx="1001918" cy="757524"/>
          </a:xfrm>
          <a:prstGeom prst="roundRect">
            <a:avLst/>
          </a:prstGeom>
          <a:solidFill>
            <a:srgbClr val="002147"/>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1100" dirty="0" smtClean="0">
                <a:solidFill>
                  <a:schemeClr val="bg1"/>
                </a:solidFill>
              </a:rPr>
              <a:t>97</a:t>
            </a:r>
            <a:endParaRPr lang="en-GB" sz="1100" dirty="0">
              <a:solidFill>
                <a:schemeClr val="bg1"/>
              </a:solidFill>
            </a:endParaRPr>
          </a:p>
          <a:p>
            <a:pPr algn="ctr"/>
            <a:r>
              <a:rPr lang="en-GB" sz="1100" dirty="0">
                <a:solidFill>
                  <a:schemeClr val="bg1"/>
                </a:solidFill>
              </a:rPr>
              <a:t>acceptances </a:t>
            </a:r>
            <a:r>
              <a:rPr lang="en-GB" sz="1100" dirty="0" smtClean="0">
                <a:solidFill>
                  <a:schemeClr val="bg1"/>
                </a:solidFill>
              </a:rPr>
              <a:t>(8%)</a:t>
            </a:r>
            <a:endParaRPr lang="en-GB" sz="1100" dirty="0">
              <a:solidFill>
                <a:schemeClr val="bg1"/>
              </a:solidFill>
            </a:endParaRPr>
          </a:p>
        </p:txBody>
      </p:sp>
      <p:sp>
        <p:nvSpPr>
          <p:cNvPr id="42" name="Rounded Rectangle 41"/>
          <p:cNvSpPr/>
          <p:nvPr/>
        </p:nvSpPr>
        <p:spPr>
          <a:xfrm rot="16200000">
            <a:off x="-183509" y="6098005"/>
            <a:ext cx="764466" cy="335971"/>
          </a:xfrm>
          <a:prstGeom prst="roundRect">
            <a:avLst/>
          </a:prstGeom>
          <a:solidFill>
            <a:srgbClr val="002147"/>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1050" dirty="0" smtClean="0"/>
              <a:t>2018-19</a:t>
            </a:r>
            <a:endParaRPr lang="en-GB" sz="1050" dirty="0"/>
          </a:p>
        </p:txBody>
      </p:sp>
      <p:sp>
        <p:nvSpPr>
          <p:cNvPr id="44" name="Rounded Rectangle 43"/>
          <p:cNvSpPr/>
          <p:nvPr/>
        </p:nvSpPr>
        <p:spPr>
          <a:xfrm rot="16200000">
            <a:off x="-183151" y="3248263"/>
            <a:ext cx="769524" cy="330203"/>
          </a:xfrm>
          <a:prstGeom prst="roundRect">
            <a:avLst/>
          </a:prstGeom>
          <a:solidFill>
            <a:srgbClr val="A3C1AD"/>
          </a:solidFill>
          <a:ln w="12700">
            <a:solidFill>
              <a:srgbClr val="625742"/>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lang="en-GB" sz="1050" dirty="0" smtClean="0"/>
              <a:t>2018-19</a:t>
            </a:r>
            <a:endParaRPr lang="en-GB" sz="1050" dirty="0"/>
          </a:p>
        </p:txBody>
      </p:sp>
      <p:sp>
        <p:nvSpPr>
          <p:cNvPr id="46" name="Right Arrow 45"/>
          <p:cNvSpPr/>
          <p:nvPr/>
        </p:nvSpPr>
        <p:spPr>
          <a:xfrm>
            <a:off x="1776073" y="403259"/>
            <a:ext cx="220154" cy="196461"/>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1050"/>
          </a:p>
        </p:txBody>
      </p:sp>
      <p:sp>
        <p:nvSpPr>
          <p:cNvPr id="47" name="Right Arrow 46"/>
          <p:cNvSpPr/>
          <p:nvPr/>
        </p:nvSpPr>
        <p:spPr>
          <a:xfrm>
            <a:off x="3030362" y="423471"/>
            <a:ext cx="228804" cy="176249"/>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1050"/>
          </a:p>
        </p:txBody>
      </p:sp>
      <p:sp>
        <p:nvSpPr>
          <p:cNvPr id="48" name="Right Arrow 47"/>
          <p:cNvSpPr/>
          <p:nvPr/>
        </p:nvSpPr>
        <p:spPr>
          <a:xfrm>
            <a:off x="4290864" y="423471"/>
            <a:ext cx="248639" cy="176249"/>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1050"/>
          </a:p>
        </p:txBody>
      </p:sp>
      <p:sp>
        <p:nvSpPr>
          <p:cNvPr id="49" name="Right Arrow 48"/>
          <p:cNvSpPr/>
          <p:nvPr/>
        </p:nvSpPr>
        <p:spPr>
          <a:xfrm>
            <a:off x="5907342" y="403259"/>
            <a:ext cx="259428" cy="176249"/>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1050"/>
          </a:p>
        </p:txBody>
      </p:sp>
      <p:sp>
        <p:nvSpPr>
          <p:cNvPr id="51" name="Right Arrow 50"/>
          <p:cNvSpPr/>
          <p:nvPr/>
        </p:nvSpPr>
        <p:spPr>
          <a:xfrm>
            <a:off x="6906584" y="403259"/>
            <a:ext cx="215125" cy="176249"/>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1050"/>
          </a:p>
        </p:txBody>
      </p:sp>
      <p:sp>
        <p:nvSpPr>
          <p:cNvPr id="52" name="Right Arrow 51"/>
          <p:cNvSpPr/>
          <p:nvPr/>
        </p:nvSpPr>
        <p:spPr>
          <a:xfrm>
            <a:off x="7871066" y="403259"/>
            <a:ext cx="212797" cy="176249"/>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1050"/>
          </a:p>
        </p:txBody>
      </p:sp>
      <p:sp>
        <p:nvSpPr>
          <p:cNvPr id="43" name="Rectangle 42"/>
          <p:cNvSpPr/>
          <p:nvPr/>
        </p:nvSpPr>
        <p:spPr>
          <a:xfrm>
            <a:off x="2000275" y="1469856"/>
            <a:ext cx="1024249" cy="1368163"/>
          </a:xfrm>
          <a:prstGeom prst="rect">
            <a:avLst/>
          </a:prstGeom>
          <a:solidFill>
            <a:srgbClr val="A3C1AD"/>
          </a:solidFill>
          <a:ln>
            <a:solidFill>
              <a:srgbClr val="6257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sz="1200" dirty="0"/>
              <a:t>Take </a:t>
            </a:r>
            <a:r>
              <a:rPr lang="en-US" sz="1200" dirty="0" smtClean="0"/>
              <a:t>CTMUA</a:t>
            </a:r>
            <a:endParaRPr lang="en-US" sz="1200" dirty="0"/>
          </a:p>
        </p:txBody>
      </p:sp>
    </p:spTree>
    <p:extLst>
      <p:ext uri="{BB962C8B-B14F-4D97-AF65-F5344CB8AC3E}">
        <p14:creationId xmlns:p14="http://schemas.microsoft.com/office/powerpoint/2010/main" xmlns="" val="9049121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6812603" y="-1"/>
            <a:ext cx="2295902" cy="6858001"/>
          </a:xfrm>
          <a:prstGeom prst="rect">
            <a:avLst/>
          </a:prstGeom>
        </p:spPr>
      </p:pic>
      <p:pic>
        <p:nvPicPr>
          <p:cNvPr id="4" name="Picture 3"/>
          <p:cNvPicPr>
            <a:picLocks noChangeAspect="1"/>
          </p:cNvPicPr>
          <p:nvPr/>
        </p:nvPicPr>
        <p:blipFill>
          <a:blip r:embed="rId4" cstate="screen">
            <a:extLst>
              <a:ext uri="{28A0092B-C50C-407E-A947-70E740481C1C}">
                <a14:useLocalDpi xmlns:a14="http://schemas.microsoft.com/office/drawing/2010/main" xmlns=""/>
              </a:ext>
            </a:extLst>
          </a:blip>
          <a:stretch>
            <a:fillRect/>
          </a:stretch>
        </p:blipFill>
        <p:spPr>
          <a:xfrm>
            <a:off x="0" y="-1"/>
            <a:ext cx="6858000" cy="6858000"/>
          </a:xfrm>
          <a:prstGeom prst="rect">
            <a:avLst/>
          </a:prstGeom>
        </p:spPr>
      </p:pic>
      <p:sp>
        <p:nvSpPr>
          <p:cNvPr id="2" name="Title 1"/>
          <p:cNvSpPr>
            <a:spLocks noGrp="1"/>
          </p:cNvSpPr>
          <p:nvPr>
            <p:ph type="title"/>
          </p:nvPr>
        </p:nvSpPr>
        <p:spPr>
          <a:xfrm>
            <a:off x="2123728" y="4941168"/>
            <a:ext cx="4986035" cy="671203"/>
          </a:xfrm>
        </p:spPr>
        <p:txBody>
          <a:bodyPr>
            <a:normAutofit fontScale="90000"/>
          </a:bodyPr>
          <a:lstStyle/>
          <a:p>
            <a:r>
              <a:rPr lang="en-GB" dirty="0"/>
              <a:t>Our courses</a:t>
            </a:r>
          </a:p>
        </p:txBody>
      </p:sp>
    </p:spTree>
    <p:extLst>
      <p:ext uri="{BB962C8B-B14F-4D97-AF65-F5344CB8AC3E}">
        <p14:creationId xmlns:p14="http://schemas.microsoft.com/office/powerpoint/2010/main" xmlns="" val="97597099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2226551" y="572182"/>
            <a:ext cx="0" cy="5818379"/>
          </a:xfrm>
          <a:prstGeom prst="line">
            <a:avLst/>
          </a:prstGeom>
        </p:spPr>
        <p:style>
          <a:lnRef idx="1">
            <a:schemeClr val="accent1"/>
          </a:lnRef>
          <a:fillRef idx="0">
            <a:schemeClr val="accent1"/>
          </a:fillRef>
          <a:effectRef idx="0">
            <a:schemeClr val="accent1"/>
          </a:effectRef>
          <a:fontRef idx="minor">
            <a:schemeClr val="tx1"/>
          </a:fontRef>
        </p:style>
      </p:cxnSp>
      <p:sp>
        <p:nvSpPr>
          <p:cNvPr id="154" name="Rectangle 153"/>
          <p:cNvSpPr/>
          <p:nvPr/>
        </p:nvSpPr>
        <p:spPr>
          <a:xfrm>
            <a:off x="0" y="6374791"/>
            <a:ext cx="9144000" cy="483210"/>
          </a:xfrm>
          <a:prstGeom prst="rect">
            <a:avLst/>
          </a:prstGeom>
          <a:solidFill>
            <a:srgbClr val="B2CC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Rectangle 100"/>
          <p:cNvSpPr/>
          <p:nvPr/>
        </p:nvSpPr>
        <p:spPr>
          <a:xfrm>
            <a:off x="0" y="4393"/>
            <a:ext cx="9144000" cy="552019"/>
          </a:xfrm>
          <a:prstGeom prst="rect">
            <a:avLst/>
          </a:prstGeom>
          <a:solidFill>
            <a:srgbClr val="B2CC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Freeform 31"/>
          <p:cNvSpPr/>
          <p:nvPr/>
        </p:nvSpPr>
        <p:spPr>
          <a:xfrm>
            <a:off x="71673" y="47231"/>
            <a:ext cx="1365448" cy="440840"/>
          </a:xfrm>
          <a:custGeom>
            <a:avLst/>
            <a:gdLst>
              <a:gd name="connsiteX0" fmla="*/ 0 w 1563423"/>
              <a:gd name="connsiteY0" fmla="*/ 50292 h 502920"/>
              <a:gd name="connsiteX1" fmla="*/ 50292 w 1563423"/>
              <a:gd name="connsiteY1" fmla="*/ 0 h 502920"/>
              <a:gd name="connsiteX2" fmla="*/ 1513131 w 1563423"/>
              <a:gd name="connsiteY2" fmla="*/ 0 h 502920"/>
              <a:gd name="connsiteX3" fmla="*/ 1563423 w 1563423"/>
              <a:gd name="connsiteY3" fmla="*/ 50292 h 502920"/>
              <a:gd name="connsiteX4" fmla="*/ 1563423 w 1563423"/>
              <a:gd name="connsiteY4" fmla="*/ 452628 h 502920"/>
              <a:gd name="connsiteX5" fmla="*/ 1513131 w 1563423"/>
              <a:gd name="connsiteY5" fmla="*/ 502920 h 502920"/>
              <a:gd name="connsiteX6" fmla="*/ 50292 w 1563423"/>
              <a:gd name="connsiteY6" fmla="*/ 502920 h 502920"/>
              <a:gd name="connsiteX7" fmla="*/ 0 w 1563423"/>
              <a:gd name="connsiteY7" fmla="*/ 452628 h 502920"/>
              <a:gd name="connsiteX8" fmla="*/ 0 w 1563423"/>
              <a:gd name="connsiteY8" fmla="*/ 50292 h 50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3423" h="502920">
                <a:moveTo>
                  <a:pt x="0" y="50292"/>
                </a:moveTo>
                <a:cubicBezTo>
                  <a:pt x="0" y="22516"/>
                  <a:pt x="22516" y="0"/>
                  <a:pt x="50292" y="0"/>
                </a:cubicBezTo>
                <a:lnTo>
                  <a:pt x="1513131" y="0"/>
                </a:lnTo>
                <a:cubicBezTo>
                  <a:pt x="1540907" y="0"/>
                  <a:pt x="1563423" y="22516"/>
                  <a:pt x="1563423" y="50292"/>
                </a:cubicBezTo>
                <a:lnTo>
                  <a:pt x="1563423" y="452628"/>
                </a:lnTo>
                <a:cubicBezTo>
                  <a:pt x="1563423" y="480404"/>
                  <a:pt x="1540907" y="502920"/>
                  <a:pt x="1513131" y="502920"/>
                </a:cubicBezTo>
                <a:lnTo>
                  <a:pt x="50292" y="502920"/>
                </a:lnTo>
                <a:cubicBezTo>
                  <a:pt x="22516" y="502920"/>
                  <a:pt x="0" y="480404"/>
                  <a:pt x="0" y="452628"/>
                </a:cubicBezTo>
                <a:lnTo>
                  <a:pt x="0" y="50292"/>
                </a:lnTo>
                <a:close/>
              </a:path>
            </a:pathLst>
          </a:custGeom>
        </p:spPr>
        <p:style>
          <a:lnRef idx="2">
            <a:schemeClr val="accent5">
              <a:shade val="50000"/>
            </a:schemeClr>
          </a:lnRef>
          <a:fillRef idx="1">
            <a:schemeClr val="accent5"/>
          </a:fillRef>
          <a:effectRef idx="0">
            <a:schemeClr val="accent5"/>
          </a:effectRef>
          <a:fontRef idx="minor">
            <a:schemeClr val="lt1"/>
          </a:fontRef>
        </p:style>
        <p:txBody>
          <a:bodyPr spcFirstLastPara="0" vert="horz" wrap="square" lIns="71880" tIns="71880" rIns="71880" bIns="71880" numCol="1" spcCol="1270" anchor="ctr" anchorCtr="0">
            <a:noAutofit/>
          </a:bodyPr>
          <a:lstStyle/>
          <a:p>
            <a:pPr algn="ctr" defTabSz="666750">
              <a:lnSpc>
                <a:spcPct val="90000"/>
              </a:lnSpc>
              <a:spcBef>
                <a:spcPct val="0"/>
              </a:spcBef>
              <a:spcAft>
                <a:spcPct val="35000"/>
              </a:spcAft>
            </a:pPr>
            <a:r>
              <a:rPr lang="en-US" sz="1500" dirty="0"/>
              <a:t>1</a:t>
            </a:r>
            <a:r>
              <a:rPr lang="en-US" sz="1500" baseline="30000" dirty="0"/>
              <a:t>st</a:t>
            </a:r>
            <a:r>
              <a:rPr lang="en-US" sz="1500" dirty="0"/>
              <a:t> year</a:t>
            </a:r>
          </a:p>
        </p:txBody>
      </p:sp>
      <p:sp>
        <p:nvSpPr>
          <p:cNvPr id="34" name="Freeform 33"/>
          <p:cNvSpPr/>
          <p:nvPr/>
        </p:nvSpPr>
        <p:spPr>
          <a:xfrm>
            <a:off x="2664174" y="51629"/>
            <a:ext cx="1277868" cy="440840"/>
          </a:xfrm>
          <a:custGeom>
            <a:avLst/>
            <a:gdLst>
              <a:gd name="connsiteX0" fmla="*/ 0 w 1563423"/>
              <a:gd name="connsiteY0" fmla="*/ 50292 h 502920"/>
              <a:gd name="connsiteX1" fmla="*/ 50292 w 1563423"/>
              <a:gd name="connsiteY1" fmla="*/ 0 h 502920"/>
              <a:gd name="connsiteX2" fmla="*/ 1513131 w 1563423"/>
              <a:gd name="connsiteY2" fmla="*/ 0 h 502920"/>
              <a:gd name="connsiteX3" fmla="*/ 1563423 w 1563423"/>
              <a:gd name="connsiteY3" fmla="*/ 50292 h 502920"/>
              <a:gd name="connsiteX4" fmla="*/ 1563423 w 1563423"/>
              <a:gd name="connsiteY4" fmla="*/ 452628 h 502920"/>
              <a:gd name="connsiteX5" fmla="*/ 1513131 w 1563423"/>
              <a:gd name="connsiteY5" fmla="*/ 502920 h 502920"/>
              <a:gd name="connsiteX6" fmla="*/ 50292 w 1563423"/>
              <a:gd name="connsiteY6" fmla="*/ 502920 h 502920"/>
              <a:gd name="connsiteX7" fmla="*/ 0 w 1563423"/>
              <a:gd name="connsiteY7" fmla="*/ 452628 h 502920"/>
              <a:gd name="connsiteX8" fmla="*/ 0 w 1563423"/>
              <a:gd name="connsiteY8" fmla="*/ 50292 h 50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3423" h="502920">
                <a:moveTo>
                  <a:pt x="0" y="50292"/>
                </a:moveTo>
                <a:cubicBezTo>
                  <a:pt x="0" y="22516"/>
                  <a:pt x="22516" y="0"/>
                  <a:pt x="50292" y="0"/>
                </a:cubicBezTo>
                <a:lnTo>
                  <a:pt x="1513131" y="0"/>
                </a:lnTo>
                <a:cubicBezTo>
                  <a:pt x="1540907" y="0"/>
                  <a:pt x="1563423" y="22516"/>
                  <a:pt x="1563423" y="50292"/>
                </a:cubicBezTo>
                <a:lnTo>
                  <a:pt x="1563423" y="452628"/>
                </a:lnTo>
                <a:cubicBezTo>
                  <a:pt x="1563423" y="480404"/>
                  <a:pt x="1540907" y="502920"/>
                  <a:pt x="1513131" y="502920"/>
                </a:cubicBezTo>
                <a:lnTo>
                  <a:pt x="50292" y="502920"/>
                </a:lnTo>
                <a:cubicBezTo>
                  <a:pt x="22516" y="502920"/>
                  <a:pt x="0" y="480404"/>
                  <a:pt x="0" y="452628"/>
                </a:cubicBezTo>
                <a:lnTo>
                  <a:pt x="0" y="50292"/>
                </a:lnTo>
                <a:close/>
              </a:path>
            </a:pathLst>
          </a:custGeom>
        </p:spPr>
        <p:style>
          <a:lnRef idx="2">
            <a:schemeClr val="accent5">
              <a:shade val="50000"/>
            </a:schemeClr>
          </a:lnRef>
          <a:fillRef idx="1">
            <a:schemeClr val="accent5"/>
          </a:fillRef>
          <a:effectRef idx="0">
            <a:schemeClr val="accent5"/>
          </a:effectRef>
          <a:fontRef idx="minor">
            <a:schemeClr val="lt1"/>
          </a:fontRef>
        </p:style>
        <p:txBody>
          <a:bodyPr spcFirstLastPara="0" vert="horz" wrap="square" lIns="71880" tIns="71880" rIns="71880" bIns="71880" numCol="1" spcCol="1270" anchor="ctr" anchorCtr="0">
            <a:noAutofit/>
          </a:bodyPr>
          <a:lstStyle/>
          <a:p>
            <a:pPr algn="ctr" defTabSz="666750">
              <a:lnSpc>
                <a:spcPct val="90000"/>
              </a:lnSpc>
              <a:spcBef>
                <a:spcPct val="0"/>
              </a:spcBef>
              <a:spcAft>
                <a:spcPct val="35000"/>
              </a:spcAft>
            </a:pPr>
            <a:r>
              <a:rPr lang="en-US" sz="1500" dirty="0"/>
              <a:t>2</a:t>
            </a:r>
            <a:r>
              <a:rPr lang="en-US" sz="1500" baseline="30000" dirty="0"/>
              <a:t>nd</a:t>
            </a:r>
            <a:r>
              <a:rPr lang="en-US" sz="1500" dirty="0"/>
              <a:t> year</a:t>
            </a:r>
          </a:p>
        </p:txBody>
      </p:sp>
      <p:sp>
        <p:nvSpPr>
          <p:cNvPr id="36" name="Freeform 35"/>
          <p:cNvSpPr/>
          <p:nvPr/>
        </p:nvSpPr>
        <p:spPr>
          <a:xfrm>
            <a:off x="4987341" y="51629"/>
            <a:ext cx="1175636" cy="460657"/>
          </a:xfrm>
          <a:custGeom>
            <a:avLst/>
            <a:gdLst>
              <a:gd name="connsiteX0" fmla="*/ 0 w 1563423"/>
              <a:gd name="connsiteY0" fmla="*/ 50292 h 502920"/>
              <a:gd name="connsiteX1" fmla="*/ 50292 w 1563423"/>
              <a:gd name="connsiteY1" fmla="*/ 0 h 502920"/>
              <a:gd name="connsiteX2" fmla="*/ 1513131 w 1563423"/>
              <a:gd name="connsiteY2" fmla="*/ 0 h 502920"/>
              <a:gd name="connsiteX3" fmla="*/ 1563423 w 1563423"/>
              <a:gd name="connsiteY3" fmla="*/ 50292 h 502920"/>
              <a:gd name="connsiteX4" fmla="*/ 1563423 w 1563423"/>
              <a:gd name="connsiteY4" fmla="*/ 452628 h 502920"/>
              <a:gd name="connsiteX5" fmla="*/ 1513131 w 1563423"/>
              <a:gd name="connsiteY5" fmla="*/ 502920 h 502920"/>
              <a:gd name="connsiteX6" fmla="*/ 50292 w 1563423"/>
              <a:gd name="connsiteY6" fmla="*/ 502920 h 502920"/>
              <a:gd name="connsiteX7" fmla="*/ 0 w 1563423"/>
              <a:gd name="connsiteY7" fmla="*/ 452628 h 502920"/>
              <a:gd name="connsiteX8" fmla="*/ 0 w 1563423"/>
              <a:gd name="connsiteY8" fmla="*/ 50292 h 50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3423" h="502920">
                <a:moveTo>
                  <a:pt x="0" y="50292"/>
                </a:moveTo>
                <a:cubicBezTo>
                  <a:pt x="0" y="22516"/>
                  <a:pt x="22516" y="0"/>
                  <a:pt x="50292" y="0"/>
                </a:cubicBezTo>
                <a:lnTo>
                  <a:pt x="1513131" y="0"/>
                </a:lnTo>
                <a:cubicBezTo>
                  <a:pt x="1540907" y="0"/>
                  <a:pt x="1563423" y="22516"/>
                  <a:pt x="1563423" y="50292"/>
                </a:cubicBezTo>
                <a:lnTo>
                  <a:pt x="1563423" y="452628"/>
                </a:lnTo>
                <a:cubicBezTo>
                  <a:pt x="1563423" y="480404"/>
                  <a:pt x="1540907" y="502920"/>
                  <a:pt x="1513131" y="502920"/>
                </a:cubicBezTo>
                <a:lnTo>
                  <a:pt x="50292" y="502920"/>
                </a:lnTo>
                <a:cubicBezTo>
                  <a:pt x="22516" y="502920"/>
                  <a:pt x="0" y="480404"/>
                  <a:pt x="0" y="452628"/>
                </a:cubicBezTo>
                <a:lnTo>
                  <a:pt x="0" y="50292"/>
                </a:lnTo>
                <a:close/>
              </a:path>
            </a:pathLst>
          </a:custGeom>
        </p:spPr>
        <p:style>
          <a:lnRef idx="2">
            <a:schemeClr val="accent5">
              <a:shade val="50000"/>
            </a:schemeClr>
          </a:lnRef>
          <a:fillRef idx="1">
            <a:schemeClr val="accent5"/>
          </a:fillRef>
          <a:effectRef idx="0">
            <a:schemeClr val="accent5"/>
          </a:effectRef>
          <a:fontRef idx="minor">
            <a:schemeClr val="lt1"/>
          </a:fontRef>
        </p:style>
        <p:txBody>
          <a:bodyPr spcFirstLastPara="0" vert="horz" wrap="square" lIns="71880" tIns="71880" rIns="71880" bIns="71880" numCol="1" spcCol="1270" anchor="ctr" anchorCtr="0">
            <a:noAutofit/>
          </a:bodyPr>
          <a:lstStyle/>
          <a:p>
            <a:pPr algn="ctr" defTabSz="666750">
              <a:lnSpc>
                <a:spcPct val="90000"/>
              </a:lnSpc>
              <a:spcBef>
                <a:spcPct val="0"/>
              </a:spcBef>
              <a:spcAft>
                <a:spcPct val="35000"/>
              </a:spcAft>
            </a:pPr>
            <a:r>
              <a:rPr lang="en-US" sz="1500" dirty="0"/>
              <a:t>3</a:t>
            </a:r>
            <a:r>
              <a:rPr lang="en-US" sz="1500" baseline="30000" dirty="0"/>
              <a:t>rd</a:t>
            </a:r>
            <a:r>
              <a:rPr lang="en-US" sz="1500" dirty="0"/>
              <a:t> year</a:t>
            </a:r>
          </a:p>
        </p:txBody>
      </p:sp>
      <p:sp>
        <p:nvSpPr>
          <p:cNvPr id="38" name="Freeform 37"/>
          <p:cNvSpPr/>
          <p:nvPr/>
        </p:nvSpPr>
        <p:spPr>
          <a:xfrm>
            <a:off x="7164151" y="53795"/>
            <a:ext cx="1582940" cy="427712"/>
          </a:xfrm>
          <a:custGeom>
            <a:avLst/>
            <a:gdLst>
              <a:gd name="connsiteX0" fmla="*/ 0 w 1563423"/>
              <a:gd name="connsiteY0" fmla="*/ 50292 h 502920"/>
              <a:gd name="connsiteX1" fmla="*/ 50292 w 1563423"/>
              <a:gd name="connsiteY1" fmla="*/ 0 h 502920"/>
              <a:gd name="connsiteX2" fmla="*/ 1513131 w 1563423"/>
              <a:gd name="connsiteY2" fmla="*/ 0 h 502920"/>
              <a:gd name="connsiteX3" fmla="*/ 1563423 w 1563423"/>
              <a:gd name="connsiteY3" fmla="*/ 50292 h 502920"/>
              <a:gd name="connsiteX4" fmla="*/ 1563423 w 1563423"/>
              <a:gd name="connsiteY4" fmla="*/ 452628 h 502920"/>
              <a:gd name="connsiteX5" fmla="*/ 1513131 w 1563423"/>
              <a:gd name="connsiteY5" fmla="*/ 502920 h 502920"/>
              <a:gd name="connsiteX6" fmla="*/ 50292 w 1563423"/>
              <a:gd name="connsiteY6" fmla="*/ 502920 h 502920"/>
              <a:gd name="connsiteX7" fmla="*/ 0 w 1563423"/>
              <a:gd name="connsiteY7" fmla="*/ 452628 h 502920"/>
              <a:gd name="connsiteX8" fmla="*/ 0 w 1563423"/>
              <a:gd name="connsiteY8" fmla="*/ 50292 h 50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3423" h="502920">
                <a:moveTo>
                  <a:pt x="0" y="50292"/>
                </a:moveTo>
                <a:cubicBezTo>
                  <a:pt x="0" y="22516"/>
                  <a:pt x="22516" y="0"/>
                  <a:pt x="50292" y="0"/>
                </a:cubicBezTo>
                <a:lnTo>
                  <a:pt x="1513131" y="0"/>
                </a:lnTo>
                <a:cubicBezTo>
                  <a:pt x="1540907" y="0"/>
                  <a:pt x="1563423" y="22516"/>
                  <a:pt x="1563423" y="50292"/>
                </a:cubicBezTo>
                <a:lnTo>
                  <a:pt x="1563423" y="452628"/>
                </a:lnTo>
                <a:cubicBezTo>
                  <a:pt x="1563423" y="480404"/>
                  <a:pt x="1540907" y="502920"/>
                  <a:pt x="1513131" y="502920"/>
                </a:cubicBezTo>
                <a:lnTo>
                  <a:pt x="50292" y="502920"/>
                </a:lnTo>
                <a:cubicBezTo>
                  <a:pt x="22516" y="502920"/>
                  <a:pt x="0" y="480404"/>
                  <a:pt x="0" y="452628"/>
                </a:cubicBezTo>
                <a:lnTo>
                  <a:pt x="0" y="50292"/>
                </a:lnTo>
                <a:close/>
              </a:path>
            </a:pathLst>
          </a:custGeom>
        </p:spPr>
        <p:style>
          <a:lnRef idx="2">
            <a:schemeClr val="accent5">
              <a:shade val="50000"/>
            </a:schemeClr>
          </a:lnRef>
          <a:fillRef idx="1">
            <a:schemeClr val="accent5"/>
          </a:fillRef>
          <a:effectRef idx="0">
            <a:schemeClr val="accent5"/>
          </a:effectRef>
          <a:fontRef idx="minor">
            <a:schemeClr val="lt1"/>
          </a:fontRef>
        </p:style>
        <p:txBody>
          <a:bodyPr spcFirstLastPara="0" vert="horz" wrap="square" lIns="71880" tIns="71880" rIns="71880" bIns="71880" numCol="1" spcCol="1270" anchor="ctr" anchorCtr="0">
            <a:noAutofit/>
          </a:bodyPr>
          <a:lstStyle/>
          <a:p>
            <a:pPr algn="ctr" defTabSz="666750">
              <a:lnSpc>
                <a:spcPct val="90000"/>
              </a:lnSpc>
              <a:spcBef>
                <a:spcPct val="0"/>
              </a:spcBef>
              <a:spcAft>
                <a:spcPct val="35000"/>
              </a:spcAft>
            </a:pPr>
            <a:r>
              <a:rPr lang="en-US" sz="1500" dirty="0"/>
              <a:t>4</a:t>
            </a:r>
            <a:r>
              <a:rPr lang="en-US" sz="1500" baseline="30000" dirty="0"/>
              <a:t>th</a:t>
            </a:r>
            <a:r>
              <a:rPr lang="en-US" sz="1500" dirty="0"/>
              <a:t> year (optional)</a:t>
            </a:r>
          </a:p>
        </p:txBody>
      </p:sp>
      <p:grpSp>
        <p:nvGrpSpPr>
          <p:cNvPr id="47" name="Group 46"/>
          <p:cNvGrpSpPr/>
          <p:nvPr/>
        </p:nvGrpSpPr>
        <p:grpSpPr>
          <a:xfrm>
            <a:off x="2136199" y="786044"/>
            <a:ext cx="246120" cy="164685"/>
            <a:chOff x="1723341" y="488760"/>
            <a:chExt cx="331445" cy="387729"/>
          </a:xfrm>
          <a:solidFill>
            <a:schemeClr val="accent4">
              <a:lumMod val="40000"/>
              <a:lumOff val="60000"/>
            </a:schemeClr>
          </a:solidFill>
        </p:grpSpPr>
        <p:sp>
          <p:nvSpPr>
            <p:cNvPr id="50" name="Right Arrow 49"/>
            <p:cNvSpPr/>
            <p:nvPr/>
          </p:nvSpPr>
          <p:spPr>
            <a:xfrm>
              <a:off x="1723341" y="488760"/>
              <a:ext cx="331445" cy="387729"/>
            </a:xfrm>
            <a:prstGeom prst="rightArrow">
              <a:avLst>
                <a:gd name="adj1" fmla="val 60000"/>
                <a:gd name="adj2" fmla="val 50000"/>
              </a:avLst>
            </a:prstGeom>
            <a:grpFill/>
          </p:spPr>
          <p:style>
            <a:lnRef idx="0">
              <a:schemeClr val="accent5">
                <a:shade val="90000"/>
                <a:hueOff val="0"/>
                <a:satOff val="0"/>
                <a:lumOff val="0"/>
                <a:alphaOff val="0"/>
              </a:schemeClr>
            </a:lnRef>
            <a:fillRef idx="1">
              <a:scrgbClr r="0" g="0" b="0"/>
            </a:fillRef>
            <a:effectRef idx="0">
              <a:schemeClr val="accent5">
                <a:shade val="90000"/>
                <a:hueOff val="0"/>
                <a:satOff val="0"/>
                <a:lumOff val="0"/>
                <a:alphaOff val="0"/>
              </a:schemeClr>
            </a:effectRef>
            <a:fontRef idx="minor">
              <a:schemeClr val="lt1"/>
            </a:fontRef>
          </p:style>
        </p:sp>
        <p:sp>
          <p:nvSpPr>
            <p:cNvPr id="51" name="Right Arrow 4"/>
            <p:cNvSpPr/>
            <p:nvPr/>
          </p:nvSpPr>
          <p:spPr>
            <a:xfrm>
              <a:off x="1723341" y="566306"/>
              <a:ext cx="232012" cy="2326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33400">
                <a:lnSpc>
                  <a:spcPct val="90000"/>
                </a:lnSpc>
                <a:spcBef>
                  <a:spcPct val="0"/>
                </a:spcBef>
                <a:spcAft>
                  <a:spcPct val="35000"/>
                </a:spcAft>
              </a:pPr>
              <a:endParaRPr lang="en-US" sz="1200" u="sng"/>
            </a:p>
          </p:txBody>
        </p:sp>
      </p:grpSp>
      <p:sp>
        <p:nvSpPr>
          <p:cNvPr id="116" name="Rectangle 41"/>
          <p:cNvSpPr>
            <a:spLocks noChangeArrowheads="1"/>
          </p:cNvSpPr>
          <p:nvPr/>
        </p:nvSpPr>
        <p:spPr bwMode="auto">
          <a:xfrm rot="23292" flipH="1">
            <a:off x="144637" y="765894"/>
            <a:ext cx="381409" cy="230202"/>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p>
        </p:txBody>
      </p:sp>
      <p:sp>
        <p:nvSpPr>
          <p:cNvPr id="117" name="Rectangle 19"/>
          <p:cNvSpPr>
            <a:spLocks noChangeArrowheads="1"/>
          </p:cNvSpPr>
          <p:nvPr/>
        </p:nvSpPr>
        <p:spPr bwMode="auto">
          <a:xfrm flipH="1">
            <a:off x="1398885" y="760792"/>
            <a:ext cx="395509" cy="229164"/>
          </a:xfrm>
          <a:prstGeom prst="roundRect">
            <a:avLst/>
          </a:prstGeom>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Ma</a:t>
            </a:r>
            <a:endParaRPr lang="en-GB" altLang="en-US" dirty="0">
              <a:solidFill>
                <a:srgbClr val="000000"/>
              </a:solidFill>
              <a:latin typeface="Arial" charset="0"/>
            </a:endParaRPr>
          </a:p>
        </p:txBody>
      </p:sp>
      <p:sp>
        <p:nvSpPr>
          <p:cNvPr id="156" name="Rectangle 41"/>
          <p:cNvSpPr>
            <a:spLocks noChangeArrowheads="1"/>
          </p:cNvSpPr>
          <p:nvPr/>
        </p:nvSpPr>
        <p:spPr bwMode="auto">
          <a:xfrm rot="23292">
            <a:off x="443511" y="6445707"/>
            <a:ext cx="2439829" cy="297315"/>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600" dirty="0">
                <a:solidFill>
                  <a:srgbClr val="000000"/>
                </a:solidFill>
                <a:latin typeface="Arial" charset="0"/>
              </a:rPr>
              <a:t>CS = Computer Science</a:t>
            </a:r>
          </a:p>
        </p:txBody>
      </p:sp>
      <p:sp>
        <p:nvSpPr>
          <p:cNvPr id="158" name="Rectangle 19"/>
          <p:cNvSpPr>
            <a:spLocks noChangeArrowheads="1"/>
          </p:cNvSpPr>
          <p:nvPr/>
        </p:nvSpPr>
        <p:spPr bwMode="auto">
          <a:xfrm>
            <a:off x="3131840" y="6438069"/>
            <a:ext cx="1456024" cy="309430"/>
          </a:xfrm>
          <a:prstGeom prst="roundRect">
            <a:avLst/>
          </a:prstGeom>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600" dirty="0">
                <a:solidFill>
                  <a:srgbClr val="000000"/>
                </a:solidFill>
                <a:latin typeface="Arial" charset="0"/>
              </a:rPr>
              <a:t>Ma = Maths</a:t>
            </a:r>
          </a:p>
        </p:txBody>
      </p:sp>
      <p:grpSp>
        <p:nvGrpSpPr>
          <p:cNvPr id="175" name="Group 174"/>
          <p:cNvGrpSpPr/>
          <p:nvPr/>
        </p:nvGrpSpPr>
        <p:grpSpPr>
          <a:xfrm>
            <a:off x="4280676" y="196684"/>
            <a:ext cx="246120" cy="164685"/>
            <a:chOff x="1723341" y="488760"/>
            <a:chExt cx="331445" cy="387729"/>
          </a:xfrm>
          <a:solidFill>
            <a:schemeClr val="accent4">
              <a:lumMod val="40000"/>
              <a:lumOff val="60000"/>
            </a:schemeClr>
          </a:solidFill>
        </p:grpSpPr>
        <p:sp>
          <p:nvSpPr>
            <p:cNvPr id="176" name="Right Arrow 175"/>
            <p:cNvSpPr/>
            <p:nvPr/>
          </p:nvSpPr>
          <p:spPr>
            <a:xfrm>
              <a:off x="1723341" y="488760"/>
              <a:ext cx="331445" cy="387729"/>
            </a:xfrm>
            <a:prstGeom prst="rightArrow">
              <a:avLst>
                <a:gd name="adj1" fmla="val 60000"/>
                <a:gd name="adj2" fmla="val 50000"/>
              </a:avLst>
            </a:prstGeom>
            <a:grpFill/>
          </p:spPr>
          <p:style>
            <a:lnRef idx="0">
              <a:schemeClr val="accent5">
                <a:shade val="90000"/>
                <a:hueOff val="0"/>
                <a:satOff val="0"/>
                <a:lumOff val="0"/>
                <a:alphaOff val="0"/>
              </a:schemeClr>
            </a:lnRef>
            <a:fillRef idx="1">
              <a:scrgbClr r="0" g="0" b="0"/>
            </a:fillRef>
            <a:effectRef idx="0">
              <a:schemeClr val="accent5">
                <a:shade val="90000"/>
                <a:hueOff val="0"/>
                <a:satOff val="0"/>
                <a:lumOff val="0"/>
                <a:alphaOff val="0"/>
              </a:schemeClr>
            </a:effectRef>
            <a:fontRef idx="minor">
              <a:schemeClr val="lt1"/>
            </a:fontRef>
          </p:style>
        </p:sp>
        <p:sp>
          <p:nvSpPr>
            <p:cNvPr id="177" name="Right Arrow 4"/>
            <p:cNvSpPr/>
            <p:nvPr/>
          </p:nvSpPr>
          <p:spPr>
            <a:xfrm>
              <a:off x="1723341" y="566306"/>
              <a:ext cx="232012" cy="2326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33400">
                <a:lnSpc>
                  <a:spcPct val="90000"/>
                </a:lnSpc>
                <a:spcBef>
                  <a:spcPct val="0"/>
                </a:spcBef>
                <a:spcAft>
                  <a:spcPct val="35000"/>
                </a:spcAft>
              </a:pPr>
              <a:endParaRPr lang="en-US" sz="1200"/>
            </a:p>
          </p:txBody>
        </p:sp>
      </p:grpSp>
      <p:grpSp>
        <p:nvGrpSpPr>
          <p:cNvPr id="178" name="Group 177"/>
          <p:cNvGrpSpPr/>
          <p:nvPr/>
        </p:nvGrpSpPr>
        <p:grpSpPr>
          <a:xfrm>
            <a:off x="1917868" y="185308"/>
            <a:ext cx="617366" cy="164685"/>
            <a:chOff x="1723341" y="488760"/>
            <a:chExt cx="331445" cy="387729"/>
          </a:xfrm>
          <a:solidFill>
            <a:schemeClr val="accent4">
              <a:lumMod val="40000"/>
              <a:lumOff val="60000"/>
            </a:schemeClr>
          </a:solidFill>
        </p:grpSpPr>
        <p:sp>
          <p:nvSpPr>
            <p:cNvPr id="179" name="Right Arrow 178"/>
            <p:cNvSpPr/>
            <p:nvPr/>
          </p:nvSpPr>
          <p:spPr>
            <a:xfrm>
              <a:off x="1723341" y="488760"/>
              <a:ext cx="331445" cy="387729"/>
            </a:xfrm>
            <a:prstGeom prst="rightArrow">
              <a:avLst>
                <a:gd name="adj1" fmla="val 60000"/>
                <a:gd name="adj2" fmla="val 50000"/>
              </a:avLst>
            </a:prstGeom>
            <a:grpFill/>
          </p:spPr>
          <p:style>
            <a:lnRef idx="0">
              <a:schemeClr val="accent5">
                <a:shade val="90000"/>
                <a:hueOff val="0"/>
                <a:satOff val="0"/>
                <a:lumOff val="0"/>
                <a:alphaOff val="0"/>
              </a:schemeClr>
            </a:lnRef>
            <a:fillRef idx="1">
              <a:scrgbClr r="0" g="0" b="0"/>
            </a:fillRef>
            <a:effectRef idx="0">
              <a:schemeClr val="accent5">
                <a:shade val="90000"/>
                <a:hueOff val="0"/>
                <a:satOff val="0"/>
                <a:lumOff val="0"/>
                <a:alphaOff val="0"/>
              </a:schemeClr>
            </a:effectRef>
            <a:fontRef idx="minor">
              <a:schemeClr val="lt1"/>
            </a:fontRef>
          </p:style>
        </p:sp>
        <p:sp>
          <p:nvSpPr>
            <p:cNvPr id="180" name="Right Arrow 4"/>
            <p:cNvSpPr/>
            <p:nvPr/>
          </p:nvSpPr>
          <p:spPr>
            <a:xfrm>
              <a:off x="1723341" y="566306"/>
              <a:ext cx="232012" cy="2326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33400">
                <a:lnSpc>
                  <a:spcPct val="90000"/>
                </a:lnSpc>
                <a:spcBef>
                  <a:spcPct val="0"/>
                </a:spcBef>
                <a:spcAft>
                  <a:spcPct val="35000"/>
                </a:spcAft>
              </a:pPr>
              <a:endParaRPr lang="en-US" sz="1200"/>
            </a:p>
          </p:txBody>
        </p:sp>
      </p:grpSp>
      <p:grpSp>
        <p:nvGrpSpPr>
          <p:cNvPr id="181" name="Group 180"/>
          <p:cNvGrpSpPr/>
          <p:nvPr/>
        </p:nvGrpSpPr>
        <p:grpSpPr>
          <a:xfrm>
            <a:off x="6623522" y="186817"/>
            <a:ext cx="246120" cy="164685"/>
            <a:chOff x="1723341" y="488760"/>
            <a:chExt cx="331445" cy="387729"/>
          </a:xfrm>
          <a:solidFill>
            <a:schemeClr val="accent4">
              <a:lumMod val="40000"/>
              <a:lumOff val="60000"/>
            </a:schemeClr>
          </a:solidFill>
        </p:grpSpPr>
        <p:sp>
          <p:nvSpPr>
            <p:cNvPr id="182" name="Right Arrow 181"/>
            <p:cNvSpPr/>
            <p:nvPr/>
          </p:nvSpPr>
          <p:spPr>
            <a:xfrm>
              <a:off x="1723341" y="488760"/>
              <a:ext cx="331445" cy="387729"/>
            </a:xfrm>
            <a:prstGeom prst="rightArrow">
              <a:avLst>
                <a:gd name="adj1" fmla="val 60000"/>
                <a:gd name="adj2" fmla="val 50000"/>
              </a:avLst>
            </a:prstGeom>
            <a:grpFill/>
          </p:spPr>
          <p:style>
            <a:lnRef idx="0">
              <a:schemeClr val="accent5">
                <a:shade val="90000"/>
                <a:hueOff val="0"/>
                <a:satOff val="0"/>
                <a:lumOff val="0"/>
                <a:alphaOff val="0"/>
              </a:schemeClr>
            </a:lnRef>
            <a:fillRef idx="1">
              <a:scrgbClr r="0" g="0" b="0"/>
            </a:fillRef>
            <a:effectRef idx="0">
              <a:schemeClr val="accent5">
                <a:shade val="90000"/>
                <a:hueOff val="0"/>
                <a:satOff val="0"/>
                <a:lumOff val="0"/>
                <a:alphaOff val="0"/>
              </a:schemeClr>
            </a:effectRef>
            <a:fontRef idx="minor">
              <a:schemeClr val="lt1"/>
            </a:fontRef>
          </p:style>
        </p:sp>
        <p:sp>
          <p:nvSpPr>
            <p:cNvPr id="183" name="Right Arrow 4"/>
            <p:cNvSpPr/>
            <p:nvPr/>
          </p:nvSpPr>
          <p:spPr>
            <a:xfrm>
              <a:off x="1723341" y="566306"/>
              <a:ext cx="232012" cy="2326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33400">
                <a:lnSpc>
                  <a:spcPct val="90000"/>
                </a:lnSpc>
                <a:spcBef>
                  <a:spcPct val="0"/>
                </a:spcBef>
                <a:spcAft>
                  <a:spcPct val="35000"/>
                </a:spcAft>
              </a:pPr>
              <a:endParaRPr lang="en-US" sz="1200"/>
            </a:p>
          </p:txBody>
        </p:sp>
      </p:grpSp>
      <p:pic>
        <p:nvPicPr>
          <p:cNvPr id="184" name="Picture 183"/>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7611224" y="6438069"/>
            <a:ext cx="1419693" cy="372669"/>
          </a:xfrm>
          <a:prstGeom prst="rect">
            <a:avLst/>
          </a:prstGeom>
        </p:spPr>
      </p:pic>
      <p:sp>
        <p:nvSpPr>
          <p:cNvPr id="40" name="Rectangle 49"/>
          <p:cNvSpPr>
            <a:spLocks noChangeArrowheads="1"/>
          </p:cNvSpPr>
          <p:nvPr/>
        </p:nvSpPr>
        <p:spPr bwMode="auto">
          <a:xfrm rot="23292">
            <a:off x="78512" y="1178527"/>
            <a:ext cx="1987576" cy="2025508"/>
          </a:xfrm>
          <a:prstGeom prst="roundRect">
            <a:avLst/>
          </a:prstGeom>
          <a:solidFill>
            <a:srgbClr val="A3C1AD"/>
          </a:solidFill>
          <a:ln w="9360">
            <a:noFill/>
            <a:miter lim="800000"/>
            <a:headEnd/>
            <a:tailEnd/>
          </a:ln>
        </p:spPr>
        <p:txBody>
          <a:bodyPr wrap="square" lIns="0" tIns="36000" rIns="0" bIns="360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	A range of newly introduced </a:t>
            </a:r>
            <a:r>
              <a:rPr lang="en-GB" altLang="en-US" sz="1400" dirty="0" smtClean="0">
                <a:solidFill>
                  <a:srgbClr val="000000"/>
                </a:solidFill>
                <a:latin typeface="Arial" charset="0"/>
              </a:rPr>
              <a:t>modules </a:t>
            </a:r>
            <a:r>
              <a:rPr lang="en-GB" altLang="en-US" sz="1400" dirty="0">
                <a:solidFill>
                  <a:srgbClr val="000000"/>
                </a:solidFill>
                <a:latin typeface="Arial" charset="0"/>
              </a:rPr>
              <a:t>show the </a:t>
            </a:r>
            <a:r>
              <a:rPr lang="en-GB" altLang="en-US" sz="1400" dirty="0" smtClean="0">
                <a:solidFill>
                  <a:srgbClr val="000000"/>
                </a:solidFill>
                <a:latin typeface="Arial" charset="0"/>
              </a:rPr>
              <a:t>applications of </a:t>
            </a:r>
            <a:r>
              <a:rPr lang="en-GB" altLang="en-US" sz="1400" dirty="0">
                <a:solidFill>
                  <a:srgbClr val="000000"/>
                </a:solidFill>
                <a:latin typeface="Arial" charset="0"/>
              </a:rPr>
              <a:t>CS including </a:t>
            </a:r>
            <a:r>
              <a:rPr lang="en-GB" altLang="en-US" sz="1400" dirty="0" smtClean="0">
                <a:solidFill>
                  <a:srgbClr val="000000"/>
                </a:solidFill>
                <a:latin typeface="Arial" charset="0"/>
              </a:rPr>
              <a:t>computer graphics</a:t>
            </a:r>
            <a:r>
              <a:rPr lang="en-GB" altLang="en-US" sz="1400" dirty="0">
                <a:solidFill>
                  <a:srgbClr val="000000"/>
                </a:solidFill>
                <a:latin typeface="Arial" charset="0"/>
              </a:rPr>
              <a:t>, </a:t>
            </a:r>
            <a:r>
              <a:rPr lang="en-GB" altLang="en-US" sz="1400" dirty="0" smtClean="0">
                <a:solidFill>
                  <a:srgbClr val="000000"/>
                </a:solidFill>
                <a:latin typeface="Arial" charset="0"/>
              </a:rPr>
              <a:t>human-machine interaction </a:t>
            </a:r>
            <a:r>
              <a:rPr lang="en-GB" altLang="en-US" sz="1400" dirty="0">
                <a:solidFill>
                  <a:srgbClr val="000000"/>
                </a:solidFill>
                <a:latin typeface="Arial" charset="0"/>
              </a:rPr>
              <a:t>and machine </a:t>
            </a:r>
            <a:r>
              <a:rPr lang="en-GB" altLang="en-US" sz="1400" dirty="0" smtClean="0">
                <a:solidFill>
                  <a:srgbClr val="000000"/>
                </a:solidFill>
                <a:latin typeface="Arial" charset="0"/>
              </a:rPr>
              <a:t>learning</a:t>
            </a:r>
            <a:endParaRPr lang="en-GB" altLang="en-US" sz="1400" dirty="0">
              <a:solidFill>
                <a:srgbClr val="000000"/>
              </a:solidFill>
              <a:latin typeface="Arial" charset="0"/>
            </a:endParaRPr>
          </a:p>
        </p:txBody>
      </p:sp>
      <p:sp>
        <p:nvSpPr>
          <p:cNvPr id="60" name="Rectangle 49"/>
          <p:cNvSpPr>
            <a:spLocks noChangeArrowheads="1"/>
          </p:cNvSpPr>
          <p:nvPr/>
        </p:nvSpPr>
        <p:spPr bwMode="auto">
          <a:xfrm rot="23292">
            <a:off x="86573" y="3303860"/>
            <a:ext cx="1980268" cy="1803611"/>
          </a:xfrm>
          <a:prstGeom prst="roundRect">
            <a:avLst/>
          </a:prstGeom>
          <a:solidFill>
            <a:srgbClr val="A3C1AD"/>
          </a:solidFill>
          <a:ln w="9360">
            <a:noFill/>
            <a:miter lim="800000"/>
            <a:headEnd/>
            <a:tailEnd/>
          </a:ln>
        </p:spPr>
        <p:txBody>
          <a:bodyPr wrap="square" lIns="0" tIns="36000" rIns="0" bIns="360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	</a:t>
            </a:r>
            <a:r>
              <a:rPr lang="en-GB" altLang="en-US" sz="1400" dirty="0" smtClean="0">
                <a:solidFill>
                  <a:srgbClr val="000000"/>
                </a:solidFill>
                <a:latin typeface="Arial" charset="0"/>
              </a:rPr>
              <a:t>Hands-on programming experience </a:t>
            </a:r>
            <a:r>
              <a:rPr lang="en-GB" altLang="en-US" sz="1400" dirty="0">
                <a:solidFill>
                  <a:srgbClr val="000000"/>
                </a:solidFill>
                <a:latin typeface="Arial" charset="0"/>
              </a:rPr>
              <a:t>in </a:t>
            </a:r>
            <a:r>
              <a:rPr lang="en-GB" altLang="en-US" sz="1400" dirty="0" err="1" smtClean="0">
                <a:solidFill>
                  <a:srgbClr val="000000"/>
                </a:solidFill>
                <a:latin typeface="Arial" charset="0"/>
              </a:rPr>
              <a:t>OCaml</a:t>
            </a:r>
            <a:r>
              <a:rPr lang="en-GB" altLang="en-US" sz="1400" dirty="0" smtClean="0">
                <a:solidFill>
                  <a:srgbClr val="000000"/>
                </a:solidFill>
                <a:latin typeface="Arial" charset="0"/>
              </a:rPr>
              <a:t> </a:t>
            </a:r>
            <a:r>
              <a:rPr lang="en-GB" altLang="en-US" sz="1400" dirty="0">
                <a:solidFill>
                  <a:srgbClr val="000000"/>
                </a:solidFill>
                <a:latin typeface="Arial" charset="0"/>
              </a:rPr>
              <a:t>and Java </a:t>
            </a:r>
            <a:r>
              <a:rPr lang="en-GB" altLang="en-US" sz="1400" dirty="0" smtClean="0">
                <a:solidFill>
                  <a:srgbClr val="000000"/>
                </a:solidFill>
                <a:latin typeface="Arial" charset="0"/>
              </a:rPr>
              <a:t>as </a:t>
            </a:r>
            <a:r>
              <a:rPr lang="en-GB" altLang="en-US" sz="1400" dirty="0">
                <a:solidFill>
                  <a:srgbClr val="000000"/>
                </a:solidFill>
                <a:latin typeface="Arial" charset="0"/>
              </a:rPr>
              <a:t>well as </a:t>
            </a:r>
            <a:r>
              <a:rPr lang="en-GB" altLang="en-US" sz="1400" dirty="0" smtClean="0">
                <a:solidFill>
                  <a:srgbClr val="000000"/>
                </a:solidFill>
                <a:latin typeface="Arial" charset="0"/>
              </a:rPr>
              <a:t>building </a:t>
            </a:r>
            <a:r>
              <a:rPr lang="en-GB" altLang="en-US" sz="1400" dirty="0">
                <a:solidFill>
                  <a:srgbClr val="000000"/>
                </a:solidFill>
                <a:latin typeface="Arial" charset="0"/>
              </a:rPr>
              <a:t>a </a:t>
            </a:r>
            <a:r>
              <a:rPr lang="en-GB" altLang="en-US" sz="1400" dirty="0" smtClean="0">
                <a:solidFill>
                  <a:srgbClr val="000000"/>
                </a:solidFill>
                <a:latin typeface="Arial" charset="0"/>
              </a:rPr>
              <a:t>series of </a:t>
            </a:r>
            <a:r>
              <a:rPr lang="en-GB" altLang="en-US" sz="1400" dirty="0">
                <a:solidFill>
                  <a:srgbClr val="000000"/>
                </a:solidFill>
                <a:latin typeface="Arial" charset="0"/>
              </a:rPr>
              <a:t>electrical circuits in the </a:t>
            </a:r>
            <a:r>
              <a:rPr lang="en-GB" altLang="en-US" sz="1400" dirty="0" smtClean="0">
                <a:solidFill>
                  <a:srgbClr val="000000"/>
                </a:solidFill>
                <a:latin typeface="Arial" charset="0"/>
              </a:rPr>
              <a:t>hardware </a:t>
            </a:r>
            <a:r>
              <a:rPr lang="en-GB" altLang="en-US" sz="1400" dirty="0" err="1">
                <a:solidFill>
                  <a:srgbClr val="000000"/>
                </a:solidFill>
                <a:latin typeface="Arial" charset="0"/>
              </a:rPr>
              <a:t>practicals</a:t>
            </a:r>
            <a:r>
              <a:rPr lang="en-GB" altLang="en-US" sz="1400" dirty="0">
                <a:solidFill>
                  <a:srgbClr val="000000"/>
                </a:solidFill>
                <a:latin typeface="Arial" charset="0"/>
              </a:rPr>
              <a:t>.</a:t>
            </a:r>
          </a:p>
        </p:txBody>
      </p:sp>
      <p:cxnSp>
        <p:nvCxnSpPr>
          <p:cNvPr id="6" name="Straight Connector 5"/>
          <p:cNvCxnSpPr/>
          <p:nvPr/>
        </p:nvCxnSpPr>
        <p:spPr>
          <a:xfrm flipH="1">
            <a:off x="4340956" y="556412"/>
            <a:ext cx="17958" cy="5826534"/>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6713099" y="555882"/>
            <a:ext cx="10176" cy="5819332"/>
          </a:xfrm>
          <a:prstGeom prst="line">
            <a:avLst/>
          </a:prstGeom>
        </p:spPr>
        <p:style>
          <a:lnRef idx="1">
            <a:schemeClr val="accent1"/>
          </a:lnRef>
          <a:fillRef idx="0">
            <a:schemeClr val="accent1"/>
          </a:fillRef>
          <a:effectRef idx="0">
            <a:schemeClr val="accent1"/>
          </a:effectRef>
          <a:fontRef idx="minor">
            <a:schemeClr val="tx1"/>
          </a:fontRef>
        </p:style>
      </p:cxnSp>
      <p:sp>
        <p:nvSpPr>
          <p:cNvPr id="72" name="Rectangle 41"/>
          <p:cNvSpPr>
            <a:spLocks noChangeArrowheads="1"/>
          </p:cNvSpPr>
          <p:nvPr/>
        </p:nvSpPr>
        <p:spPr bwMode="auto">
          <a:xfrm rot="23292" flipH="1">
            <a:off x="564378" y="762082"/>
            <a:ext cx="381409" cy="230202"/>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p>
        </p:txBody>
      </p:sp>
      <p:sp>
        <p:nvSpPr>
          <p:cNvPr id="73" name="Rectangle 41"/>
          <p:cNvSpPr>
            <a:spLocks noChangeArrowheads="1"/>
          </p:cNvSpPr>
          <p:nvPr/>
        </p:nvSpPr>
        <p:spPr bwMode="auto">
          <a:xfrm rot="23292" flipH="1">
            <a:off x="984119" y="762082"/>
            <a:ext cx="381409" cy="230202"/>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p>
        </p:txBody>
      </p:sp>
      <p:sp>
        <p:nvSpPr>
          <p:cNvPr id="74" name="Rectangle 49"/>
          <p:cNvSpPr>
            <a:spLocks noChangeArrowheads="1"/>
          </p:cNvSpPr>
          <p:nvPr/>
        </p:nvSpPr>
        <p:spPr bwMode="auto">
          <a:xfrm rot="23292">
            <a:off x="4989148" y="620629"/>
            <a:ext cx="1169006" cy="537281"/>
          </a:xfrm>
          <a:prstGeom prst="roundRect">
            <a:avLst/>
          </a:prstGeom>
          <a:solidFill>
            <a:schemeClr val="accent1">
              <a:lumMod val="60000"/>
              <a:lumOff val="40000"/>
            </a:schemeClr>
          </a:solidFill>
          <a:ln w="9360">
            <a:noFill/>
            <a:miter lim="800000"/>
            <a:headEnd/>
            <a:tailEnd/>
          </a:ln>
        </p:spPr>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600" dirty="0" smtClean="0">
                <a:solidFill>
                  <a:srgbClr val="000000"/>
                </a:solidFill>
                <a:latin typeface="Arial" charset="0"/>
              </a:rPr>
              <a:t>Computer </a:t>
            </a:r>
            <a:r>
              <a:rPr lang="en-GB" altLang="en-US" sz="1600" dirty="0">
                <a:solidFill>
                  <a:srgbClr val="000000"/>
                </a:solidFill>
                <a:latin typeface="Arial" charset="0"/>
              </a:rPr>
              <a:t/>
            </a:r>
            <a:br>
              <a:rPr lang="en-GB" altLang="en-US" sz="1600" dirty="0">
                <a:solidFill>
                  <a:srgbClr val="000000"/>
                </a:solidFill>
                <a:latin typeface="Arial" charset="0"/>
              </a:rPr>
            </a:br>
            <a:r>
              <a:rPr lang="en-GB" altLang="en-US" sz="1600" dirty="0" smtClean="0">
                <a:solidFill>
                  <a:srgbClr val="000000"/>
                </a:solidFill>
                <a:latin typeface="Arial" charset="0"/>
              </a:rPr>
              <a:t>Science</a:t>
            </a:r>
            <a:endParaRPr lang="en-GB" altLang="en-US" sz="1600" dirty="0">
              <a:solidFill>
                <a:srgbClr val="000000"/>
              </a:solidFill>
              <a:latin typeface="Arial" charset="0"/>
            </a:endParaRPr>
          </a:p>
        </p:txBody>
      </p:sp>
      <p:grpSp>
        <p:nvGrpSpPr>
          <p:cNvPr id="45" name="Group 44"/>
          <p:cNvGrpSpPr/>
          <p:nvPr/>
        </p:nvGrpSpPr>
        <p:grpSpPr>
          <a:xfrm>
            <a:off x="4280676" y="768118"/>
            <a:ext cx="246120" cy="196135"/>
            <a:chOff x="1723341" y="488760"/>
            <a:chExt cx="331445" cy="387729"/>
          </a:xfrm>
          <a:solidFill>
            <a:schemeClr val="accent4">
              <a:lumMod val="40000"/>
              <a:lumOff val="60000"/>
            </a:schemeClr>
          </a:solidFill>
        </p:grpSpPr>
        <p:sp>
          <p:nvSpPr>
            <p:cNvPr id="54" name="Right Arrow 53"/>
            <p:cNvSpPr/>
            <p:nvPr/>
          </p:nvSpPr>
          <p:spPr>
            <a:xfrm>
              <a:off x="1723341" y="488760"/>
              <a:ext cx="331445" cy="387729"/>
            </a:xfrm>
            <a:prstGeom prst="rightArrow">
              <a:avLst>
                <a:gd name="adj1" fmla="val 60000"/>
                <a:gd name="adj2" fmla="val 50000"/>
              </a:avLst>
            </a:prstGeom>
            <a:grpFill/>
          </p:spPr>
          <p:style>
            <a:lnRef idx="0">
              <a:schemeClr val="accent5">
                <a:shade val="90000"/>
                <a:hueOff val="0"/>
                <a:satOff val="0"/>
                <a:lumOff val="0"/>
                <a:alphaOff val="0"/>
              </a:schemeClr>
            </a:lnRef>
            <a:fillRef idx="1">
              <a:scrgbClr r="0" g="0" b="0"/>
            </a:fillRef>
            <a:effectRef idx="0">
              <a:schemeClr val="accent5">
                <a:shade val="90000"/>
                <a:hueOff val="0"/>
                <a:satOff val="0"/>
                <a:lumOff val="0"/>
                <a:alphaOff val="0"/>
              </a:schemeClr>
            </a:effectRef>
            <a:fontRef idx="minor">
              <a:schemeClr val="lt1"/>
            </a:fontRef>
          </p:style>
        </p:sp>
        <p:sp>
          <p:nvSpPr>
            <p:cNvPr id="55" name="Right Arrow 4"/>
            <p:cNvSpPr/>
            <p:nvPr/>
          </p:nvSpPr>
          <p:spPr>
            <a:xfrm>
              <a:off x="1723341" y="566306"/>
              <a:ext cx="232012" cy="2326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33400">
                <a:lnSpc>
                  <a:spcPct val="90000"/>
                </a:lnSpc>
                <a:spcBef>
                  <a:spcPct val="0"/>
                </a:spcBef>
                <a:spcAft>
                  <a:spcPct val="35000"/>
                </a:spcAft>
              </a:pPr>
              <a:endParaRPr lang="en-US" sz="1200" u="sng"/>
            </a:p>
          </p:txBody>
        </p:sp>
      </p:grpSp>
      <p:sp>
        <p:nvSpPr>
          <p:cNvPr id="75" name="Rectangle 49"/>
          <p:cNvSpPr>
            <a:spLocks noChangeArrowheads="1"/>
          </p:cNvSpPr>
          <p:nvPr/>
        </p:nvSpPr>
        <p:spPr bwMode="auto">
          <a:xfrm rot="23292">
            <a:off x="2653303" y="626503"/>
            <a:ext cx="1280833" cy="537281"/>
          </a:xfrm>
          <a:prstGeom prst="roundRect">
            <a:avLst/>
          </a:prstGeom>
          <a:solidFill>
            <a:schemeClr val="accent1">
              <a:lumMod val="60000"/>
              <a:lumOff val="40000"/>
            </a:schemeClr>
          </a:solidFill>
          <a:ln w="9360">
            <a:noFill/>
            <a:miter lim="800000"/>
            <a:headEnd/>
            <a:tailEnd/>
          </a:ln>
        </p:spPr>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600" dirty="0" smtClean="0">
                <a:solidFill>
                  <a:srgbClr val="000000"/>
                </a:solidFill>
                <a:latin typeface="Arial" charset="0"/>
              </a:rPr>
              <a:t>Computer </a:t>
            </a:r>
            <a:r>
              <a:rPr lang="en-GB" altLang="en-US" sz="1600" dirty="0">
                <a:solidFill>
                  <a:srgbClr val="000000"/>
                </a:solidFill>
                <a:latin typeface="Arial" charset="0"/>
              </a:rPr>
              <a:t/>
            </a:r>
            <a:br>
              <a:rPr lang="en-GB" altLang="en-US" sz="1600" dirty="0">
                <a:solidFill>
                  <a:srgbClr val="000000"/>
                </a:solidFill>
                <a:latin typeface="Arial" charset="0"/>
              </a:rPr>
            </a:br>
            <a:r>
              <a:rPr lang="en-GB" altLang="en-US" sz="1600" dirty="0" smtClean="0">
                <a:solidFill>
                  <a:srgbClr val="000000"/>
                </a:solidFill>
                <a:latin typeface="Arial" charset="0"/>
              </a:rPr>
              <a:t>Science</a:t>
            </a:r>
            <a:endParaRPr lang="en-GB" altLang="en-US" sz="1600" dirty="0">
              <a:solidFill>
                <a:srgbClr val="000000"/>
              </a:solidFill>
              <a:latin typeface="Arial" charset="0"/>
            </a:endParaRPr>
          </a:p>
        </p:txBody>
      </p:sp>
      <p:sp>
        <p:nvSpPr>
          <p:cNvPr id="76" name="Rectangle 49"/>
          <p:cNvSpPr>
            <a:spLocks noChangeArrowheads="1"/>
          </p:cNvSpPr>
          <p:nvPr/>
        </p:nvSpPr>
        <p:spPr bwMode="auto">
          <a:xfrm rot="23292">
            <a:off x="7421571" y="627093"/>
            <a:ext cx="1106318" cy="537281"/>
          </a:xfrm>
          <a:prstGeom prst="roundRect">
            <a:avLst/>
          </a:prstGeom>
          <a:solidFill>
            <a:schemeClr val="accent1">
              <a:lumMod val="60000"/>
              <a:lumOff val="40000"/>
            </a:schemeClr>
          </a:solidFill>
          <a:ln w="9360">
            <a:noFill/>
            <a:miter lim="800000"/>
            <a:headEnd/>
            <a:tailEnd/>
          </a:ln>
        </p:spPr>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600" dirty="0" smtClean="0">
                <a:solidFill>
                  <a:srgbClr val="000000"/>
                </a:solidFill>
                <a:latin typeface="Arial" charset="0"/>
              </a:rPr>
              <a:t>Computer </a:t>
            </a:r>
            <a:r>
              <a:rPr lang="en-GB" altLang="en-US" sz="1600" dirty="0">
                <a:solidFill>
                  <a:srgbClr val="000000"/>
                </a:solidFill>
                <a:latin typeface="Arial" charset="0"/>
              </a:rPr>
              <a:t/>
            </a:r>
            <a:br>
              <a:rPr lang="en-GB" altLang="en-US" sz="1600" dirty="0">
                <a:solidFill>
                  <a:srgbClr val="000000"/>
                </a:solidFill>
                <a:latin typeface="Arial" charset="0"/>
              </a:rPr>
            </a:br>
            <a:r>
              <a:rPr lang="en-GB" altLang="en-US" sz="1600" dirty="0" smtClean="0">
                <a:solidFill>
                  <a:srgbClr val="000000"/>
                </a:solidFill>
                <a:latin typeface="Arial" charset="0"/>
              </a:rPr>
              <a:t>Science</a:t>
            </a:r>
            <a:endParaRPr lang="en-GB" altLang="en-US" sz="1600" dirty="0">
              <a:solidFill>
                <a:srgbClr val="000000"/>
              </a:solidFill>
              <a:latin typeface="Arial" charset="0"/>
            </a:endParaRPr>
          </a:p>
        </p:txBody>
      </p:sp>
      <p:grpSp>
        <p:nvGrpSpPr>
          <p:cNvPr id="77" name="Group 76"/>
          <p:cNvGrpSpPr/>
          <p:nvPr/>
        </p:nvGrpSpPr>
        <p:grpSpPr>
          <a:xfrm>
            <a:off x="6620506" y="777306"/>
            <a:ext cx="246120" cy="196135"/>
            <a:chOff x="1723341" y="488760"/>
            <a:chExt cx="331445" cy="387729"/>
          </a:xfrm>
          <a:solidFill>
            <a:schemeClr val="accent4">
              <a:lumMod val="40000"/>
              <a:lumOff val="60000"/>
            </a:schemeClr>
          </a:solidFill>
        </p:grpSpPr>
        <p:sp>
          <p:nvSpPr>
            <p:cNvPr id="78" name="Right Arrow 77"/>
            <p:cNvSpPr/>
            <p:nvPr/>
          </p:nvSpPr>
          <p:spPr>
            <a:xfrm>
              <a:off x="1723341" y="488760"/>
              <a:ext cx="331445" cy="387729"/>
            </a:xfrm>
            <a:prstGeom prst="rightArrow">
              <a:avLst>
                <a:gd name="adj1" fmla="val 60000"/>
                <a:gd name="adj2" fmla="val 50000"/>
              </a:avLst>
            </a:prstGeom>
            <a:grpFill/>
          </p:spPr>
          <p:style>
            <a:lnRef idx="0">
              <a:schemeClr val="accent5">
                <a:shade val="90000"/>
                <a:hueOff val="0"/>
                <a:satOff val="0"/>
                <a:lumOff val="0"/>
                <a:alphaOff val="0"/>
              </a:schemeClr>
            </a:lnRef>
            <a:fillRef idx="1">
              <a:scrgbClr r="0" g="0" b="0"/>
            </a:fillRef>
            <a:effectRef idx="0">
              <a:schemeClr val="accent5">
                <a:shade val="90000"/>
                <a:hueOff val="0"/>
                <a:satOff val="0"/>
                <a:lumOff val="0"/>
                <a:alphaOff val="0"/>
              </a:schemeClr>
            </a:effectRef>
            <a:fontRef idx="minor">
              <a:schemeClr val="lt1"/>
            </a:fontRef>
          </p:style>
        </p:sp>
        <p:sp>
          <p:nvSpPr>
            <p:cNvPr id="79" name="Right Arrow 4"/>
            <p:cNvSpPr/>
            <p:nvPr/>
          </p:nvSpPr>
          <p:spPr>
            <a:xfrm>
              <a:off x="1723341" y="566306"/>
              <a:ext cx="232012" cy="2326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33400">
                <a:lnSpc>
                  <a:spcPct val="90000"/>
                </a:lnSpc>
                <a:spcBef>
                  <a:spcPct val="0"/>
                </a:spcBef>
                <a:spcAft>
                  <a:spcPct val="35000"/>
                </a:spcAft>
              </a:pPr>
              <a:endParaRPr lang="en-US" sz="1200" u="sng"/>
            </a:p>
          </p:txBody>
        </p:sp>
      </p:grpSp>
      <p:sp>
        <p:nvSpPr>
          <p:cNvPr id="80" name="Rectangle 49"/>
          <p:cNvSpPr>
            <a:spLocks noChangeArrowheads="1"/>
          </p:cNvSpPr>
          <p:nvPr/>
        </p:nvSpPr>
        <p:spPr bwMode="auto">
          <a:xfrm rot="23292">
            <a:off x="2322561" y="1215154"/>
            <a:ext cx="1920866" cy="848032"/>
          </a:xfrm>
          <a:prstGeom prst="roundRect">
            <a:avLst/>
          </a:prstGeom>
          <a:solidFill>
            <a:srgbClr val="A3C1AD"/>
          </a:solidFill>
          <a:ln w="9360">
            <a:noFill/>
            <a:miter lim="800000"/>
            <a:headEnd/>
            <a:tailEnd/>
          </a:ln>
        </p:spPr>
        <p:txBody>
          <a:bodyPr wrap="square" lIns="0" tIns="36000" rIns="0" bIns="360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600" dirty="0" smtClean="0">
                <a:solidFill>
                  <a:srgbClr val="000000"/>
                </a:solidFill>
                <a:latin typeface="Arial" charset="0"/>
              </a:rPr>
              <a:t>Theory</a:t>
            </a:r>
          </a:p>
          <a:p>
            <a:pPr algn="ctr" eaLnBrk="1" hangingPunct="1">
              <a:lnSpc>
                <a:spcPct val="100000"/>
              </a:lnSpc>
              <a:buFont typeface="Arial" charset="0"/>
              <a:buNone/>
            </a:pPr>
            <a:r>
              <a:rPr lang="en-GB" altLang="en-US" sz="1200" dirty="0" smtClean="0">
                <a:solidFill>
                  <a:srgbClr val="000000"/>
                </a:solidFill>
                <a:latin typeface="Arial" charset="0"/>
              </a:rPr>
              <a:t>Complexity, Logic, Mathematical Methods, Semantics</a:t>
            </a:r>
            <a:endParaRPr lang="en-GB" altLang="en-US" sz="1200" dirty="0">
              <a:solidFill>
                <a:srgbClr val="000000"/>
              </a:solidFill>
              <a:latin typeface="Arial" charset="0"/>
            </a:endParaRPr>
          </a:p>
        </p:txBody>
      </p:sp>
      <p:sp>
        <p:nvSpPr>
          <p:cNvPr id="81" name="Rectangle 49"/>
          <p:cNvSpPr>
            <a:spLocks noChangeArrowheads="1"/>
          </p:cNvSpPr>
          <p:nvPr/>
        </p:nvSpPr>
        <p:spPr bwMode="auto">
          <a:xfrm rot="23292">
            <a:off x="2319414" y="2137942"/>
            <a:ext cx="1927156" cy="710688"/>
          </a:xfrm>
          <a:prstGeom prst="roundRect">
            <a:avLst/>
          </a:prstGeom>
          <a:solidFill>
            <a:srgbClr val="A3C1AD"/>
          </a:solidFill>
          <a:ln w="9360">
            <a:noFill/>
            <a:miter lim="800000"/>
            <a:headEnd/>
            <a:tailEnd/>
          </a:ln>
        </p:spPr>
        <p:txBody>
          <a:bodyPr wrap="square" lIns="0" tIns="36000" rIns="0" bIns="360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600" dirty="0" smtClean="0">
                <a:solidFill>
                  <a:srgbClr val="000000"/>
                </a:solidFill>
                <a:latin typeface="Arial" charset="0"/>
              </a:rPr>
              <a:t>Systems</a:t>
            </a:r>
          </a:p>
          <a:p>
            <a:pPr algn="ctr" eaLnBrk="1" hangingPunct="1">
              <a:lnSpc>
                <a:spcPct val="100000"/>
              </a:lnSpc>
              <a:buFont typeface="Arial" charset="0"/>
              <a:buNone/>
            </a:pPr>
            <a:r>
              <a:rPr lang="en-GB" altLang="en-US" sz="1200" dirty="0" smtClean="0">
                <a:solidFill>
                  <a:srgbClr val="000000"/>
                </a:solidFill>
                <a:latin typeface="Arial" charset="0"/>
              </a:rPr>
              <a:t>Hardware, Networks, Concurrency</a:t>
            </a:r>
            <a:endParaRPr lang="en-GB" altLang="en-US" sz="1200" dirty="0">
              <a:solidFill>
                <a:srgbClr val="000000"/>
              </a:solidFill>
              <a:latin typeface="Arial" charset="0"/>
            </a:endParaRPr>
          </a:p>
        </p:txBody>
      </p:sp>
      <p:sp>
        <p:nvSpPr>
          <p:cNvPr id="82" name="Rectangle 49"/>
          <p:cNvSpPr>
            <a:spLocks noChangeArrowheads="1"/>
          </p:cNvSpPr>
          <p:nvPr/>
        </p:nvSpPr>
        <p:spPr bwMode="auto">
          <a:xfrm rot="23292">
            <a:off x="2320012" y="2923326"/>
            <a:ext cx="1923548" cy="1320015"/>
          </a:xfrm>
          <a:prstGeom prst="roundRect">
            <a:avLst/>
          </a:prstGeom>
          <a:solidFill>
            <a:srgbClr val="A3C1AD"/>
          </a:solidFill>
          <a:ln w="9360">
            <a:noFill/>
            <a:miter lim="800000"/>
            <a:headEnd/>
            <a:tailEnd/>
          </a:ln>
        </p:spPr>
        <p:txBody>
          <a:bodyPr wrap="square" lIns="0" tIns="36000" rIns="0" bIns="360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600" dirty="0" smtClean="0">
                <a:solidFill>
                  <a:srgbClr val="000000"/>
                </a:solidFill>
                <a:latin typeface="Arial" charset="0"/>
              </a:rPr>
              <a:t>Applications</a:t>
            </a:r>
          </a:p>
          <a:p>
            <a:pPr algn="ctr" eaLnBrk="1" hangingPunct="1">
              <a:lnSpc>
                <a:spcPct val="100000"/>
              </a:lnSpc>
              <a:buFont typeface="Arial" charset="0"/>
              <a:buNone/>
            </a:pPr>
            <a:r>
              <a:rPr lang="en-GB" altLang="en-US" sz="1200" dirty="0" smtClean="0">
                <a:solidFill>
                  <a:srgbClr val="000000"/>
                </a:solidFill>
                <a:latin typeface="Arial" charset="0"/>
              </a:rPr>
              <a:t>Artificial Intelligence, Data Science, Human-Computer Interaction and Natural Language Processing</a:t>
            </a:r>
            <a:endParaRPr lang="en-GB" altLang="en-US" sz="1200" dirty="0">
              <a:solidFill>
                <a:srgbClr val="000000"/>
              </a:solidFill>
              <a:latin typeface="Arial" charset="0"/>
            </a:endParaRPr>
          </a:p>
        </p:txBody>
      </p:sp>
      <p:sp>
        <p:nvSpPr>
          <p:cNvPr id="83" name="Rectangle 49"/>
          <p:cNvSpPr>
            <a:spLocks noChangeArrowheads="1"/>
          </p:cNvSpPr>
          <p:nvPr/>
        </p:nvSpPr>
        <p:spPr bwMode="auto">
          <a:xfrm rot="23292">
            <a:off x="2315332" y="4324154"/>
            <a:ext cx="1920394" cy="848032"/>
          </a:xfrm>
          <a:prstGeom prst="roundRect">
            <a:avLst/>
          </a:prstGeom>
          <a:solidFill>
            <a:srgbClr val="A3C1AD"/>
          </a:solidFill>
          <a:ln w="9360">
            <a:noFill/>
            <a:miter lim="800000"/>
            <a:headEnd/>
            <a:tailEnd/>
          </a:ln>
        </p:spPr>
        <p:txBody>
          <a:bodyPr wrap="square" lIns="0" tIns="36000" rIns="0" bIns="360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600" dirty="0" smtClean="0">
                <a:solidFill>
                  <a:srgbClr val="000000"/>
                </a:solidFill>
                <a:latin typeface="Arial" charset="0"/>
              </a:rPr>
              <a:t>Programming</a:t>
            </a:r>
          </a:p>
          <a:p>
            <a:pPr algn="ctr" eaLnBrk="1" hangingPunct="1">
              <a:lnSpc>
                <a:spcPct val="100000"/>
              </a:lnSpc>
              <a:buFont typeface="Arial" charset="0"/>
              <a:buNone/>
            </a:pPr>
            <a:r>
              <a:rPr lang="en-GB" altLang="en-US" sz="1200" dirty="0" smtClean="0">
                <a:solidFill>
                  <a:srgbClr val="000000"/>
                </a:solidFill>
                <a:latin typeface="Arial" charset="0"/>
              </a:rPr>
              <a:t>Programming in C, Java, Computer Design, </a:t>
            </a:r>
            <a:r>
              <a:rPr lang="en-GB" altLang="en-US" sz="1200" dirty="0" err="1" smtClean="0">
                <a:solidFill>
                  <a:srgbClr val="000000"/>
                </a:solidFill>
                <a:latin typeface="Arial" charset="0"/>
              </a:rPr>
              <a:t>Prolog</a:t>
            </a:r>
            <a:endParaRPr lang="en-GB" altLang="en-US" sz="1200" dirty="0">
              <a:solidFill>
                <a:srgbClr val="000000"/>
              </a:solidFill>
              <a:latin typeface="Arial" charset="0"/>
            </a:endParaRPr>
          </a:p>
        </p:txBody>
      </p:sp>
      <p:sp>
        <p:nvSpPr>
          <p:cNvPr id="84" name="Rectangle 49"/>
          <p:cNvSpPr>
            <a:spLocks noChangeArrowheads="1"/>
          </p:cNvSpPr>
          <p:nvPr/>
        </p:nvSpPr>
        <p:spPr bwMode="auto">
          <a:xfrm rot="23292">
            <a:off x="2316071" y="5262994"/>
            <a:ext cx="1919872" cy="1058868"/>
          </a:xfrm>
          <a:prstGeom prst="roundRect">
            <a:avLst/>
          </a:prstGeom>
          <a:solidFill>
            <a:srgbClr val="A3C1AD"/>
          </a:solidFill>
          <a:ln w="9360">
            <a:noFill/>
            <a:miter lim="800000"/>
            <a:headEnd/>
            <a:tailEnd/>
          </a:ln>
        </p:spPr>
        <p:txBody>
          <a:bodyPr wrap="square" lIns="0" tIns="36000" rIns="0" bIns="360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600" dirty="0" smtClean="0">
                <a:solidFill>
                  <a:srgbClr val="000000"/>
                </a:solidFill>
                <a:latin typeface="Arial" charset="0"/>
              </a:rPr>
              <a:t>Group Project</a:t>
            </a:r>
          </a:p>
          <a:p>
            <a:pPr algn="ctr" eaLnBrk="1" hangingPunct="1">
              <a:lnSpc>
                <a:spcPct val="100000"/>
              </a:lnSpc>
              <a:buFont typeface="Arial" charset="0"/>
              <a:buNone/>
            </a:pPr>
            <a:r>
              <a:rPr lang="en-GB" altLang="en-US" sz="1200" dirty="0" smtClean="0">
                <a:solidFill>
                  <a:srgbClr val="000000"/>
                </a:solidFill>
                <a:latin typeface="Arial" charset="0"/>
              </a:rPr>
              <a:t>You will work with leading-edge technology companies</a:t>
            </a:r>
            <a:endParaRPr lang="en-GB" altLang="en-US" sz="1200" dirty="0">
              <a:solidFill>
                <a:srgbClr val="000000"/>
              </a:solidFill>
              <a:latin typeface="Arial" charset="0"/>
            </a:endParaRPr>
          </a:p>
        </p:txBody>
      </p:sp>
      <p:sp>
        <p:nvSpPr>
          <p:cNvPr id="85" name="Rectangle 49"/>
          <p:cNvSpPr>
            <a:spLocks noChangeArrowheads="1"/>
          </p:cNvSpPr>
          <p:nvPr/>
        </p:nvSpPr>
        <p:spPr bwMode="auto">
          <a:xfrm rot="23292">
            <a:off x="4507953" y="1260318"/>
            <a:ext cx="2065166" cy="1649529"/>
          </a:xfrm>
          <a:prstGeom prst="roundRect">
            <a:avLst/>
          </a:prstGeom>
          <a:solidFill>
            <a:srgbClr val="A3C1AD"/>
          </a:solidFill>
          <a:ln w="9360">
            <a:noFill/>
            <a:miter lim="800000"/>
            <a:headEnd/>
            <a:tailEnd/>
          </a:ln>
        </p:spPr>
        <p:txBody>
          <a:bodyPr wrap="square" lIns="0" tIns="36000" rIns="0" bIns="360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200" dirty="0" smtClean="0">
                <a:solidFill>
                  <a:srgbClr val="000000"/>
                </a:solidFill>
                <a:latin typeface="Arial" charset="0"/>
              </a:rPr>
              <a:t>Topics of your choice such as Computer Architecture, Applications (Bioinformatics, Natural Language Processing) or Theory</a:t>
            </a:r>
            <a:endParaRPr lang="en-GB" altLang="en-US" sz="1050" dirty="0">
              <a:solidFill>
                <a:srgbClr val="000000"/>
              </a:solidFill>
              <a:latin typeface="Arial" charset="0"/>
            </a:endParaRPr>
          </a:p>
        </p:txBody>
      </p:sp>
      <p:sp>
        <p:nvSpPr>
          <p:cNvPr id="86" name="Rectangle 49"/>
          <p:cNvSpPr>
            <a:spLocks noChangeArrowheads="1"/>
          </p:cNvSpPr>
          <p:nvPr/>
        </p:nvSpPr>
        <p:spPr bwMode="auto">
          <a:xfrm rot="23292">
            <a:off x="4507164" y="3044741"/>
            <a:ext cx="2071250" cy="1417135"/>
          </a:xfrm>
          <a:prstGeom prst="roundRect">
            <a:avLst/>
          </a:prstGeom>
          <a:solidFill>
            <a:srgbClr val="A3C1AD"/>
          </a:solidFill>
          <a:ln w="9360">
            <a:noFill/>
            <a:miter lim="800000"/>
            <a:headEnd/>
            <a:tailEnd/>
          </a:ln>
        </p:spPr>
        <p:txBody>
          <a:bodyPr wrap="square" lIns="0" tIns="36000" rIns="0" bIns="360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200" dirty="0" smtClean="0">
                <a:solidFill>
                  <a:srgbClr val="000000"/>
                </a:solidFill>
                <a:latin typeface="Arial" charset="0"/>
              </a:rPr>
              <a:t>Optional units inspired by current research interests include Computer Music, Data Science, Cloud Computing and Robotics</a:t>
            </a:r>
            <a:endParaRPr lang="en-GB" altLang="en-US" sz="1050" dirty="0">
              <a:solidFill>
                <a:srgbClr val="000000"/>
              </a:solidFill>
              <a:latin typeface="Arial" charset="0"/>
            </a:endParaRPr>
          </a:p>
        </p:txBody>
      </p:sp>
      <p:sp>
        <p:nvSpPr>
          <p:cNvPr id="87" name="Rectangle 49"/>
          <p:cNvSpPr>
            <a:spLocks noChangeArrowheads="1"/>
          </p:cNvSpPr>
          <p:nvPr/>
        </p:nvSpPr>
        <p:spPr bwMode="auto">
          <a:xfrm rot="23292">
            <a:off x="4506206" y="4598136"/>
            <a:ext cx="2064916" cy="1059868"/>
          </a:xfrm>
          <a:prstGeom prst="roundRect">
            <a:avLst/>
          </a:prstGeom>
          <a:solidFill>
            <a:srgbClr val="A3C1AD"/>
          </a:solidFill>
          <a:ln w="9360">
            <a:noFill/>
            <a:miter lim="800000"/>
            <a:headEnd/>
            <a:tailEnd/>
          </a:ln>
        </p:spPr>
        <p:txBody>
          <a:bodyPr wrap="square" lIns="0" tIns="36000" rIns="0" bIns="360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200" dirty="0" smtClean="0">
                <a:solidFill>
                  <a:srgbClr val="000000"/>
                </a:solidFill>
                <a:latin typeface="Arial" charset="0"/>
              </a:rPr>
              <a:t>You will also work on a substantial individual project based around current research.</a:t>
            </a:r>
            <a:endParaRPr lang="en-GB" altLang="en-US" sz="1050" dirty="0">
              <a:solidFill>
                <a:srgbClr val="000000"/>
              </a:solidFill>
              <a:latin typeface="Arial" charset="0"/>
            </a:endParaRPr>
          </a:p>
        </p:txBody>
      </p:sp>
      <p:sp>
        <p:nvSpPr>
          <p:cNvPr id="88" name="Rectangle 49"/>
          <p:cNvSpPr>
            <a:spLocks noChangeArrowheads="1"/>
          </p:cNvSpPr>
          <p:nvPr/>
        </p:nvSpPr>
        <p:spPr bwMode="auto">
          <a:xfrm rot="23292">
            <a:off x="6905685" y="1273310"/>
            <a:ext cx="2099871" cy="1639733"/>
          </a:xfrm>
          <a:prstGeom prst="roundRect">
            <a:avLst/>
          </a:prstGeom>
          <a:solidFill>
            <a:srgbClr val="A3C1AD"/>
          </a:solidFill>
          <a:ln w="9360">
            <a:noFill/>
            <a:miter lim="800000"/>
            <a:headEnd/>
            <a:tailEnd/>
          </a:ln>
        </p:spPr>
        <p:txBody>
          <a:bodyPr wrap="square" lIns="0" tIns="36000" rIns="0" bIns="360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200" dirty="0" smtClean="0">
                <a:solidFill>
                  <a:srgbClr val="000000"/>
                </a:solidFill>
                <a:latin typeface="Arial" charset="0"/>
              </a:rPr>
              <a:t>The 4</a:t>
            </a:r>
            <a:r>
              <a:rPr lang="en-GB" altLang="en-US" sz="1200" baseline="30000" dirty="0" smtClean="0">
                <a:solidFill>
                  <a:srgbClr val="000000"/>
                </a:solidFill>
                <a:latin typeface="Arial" charset="0"/>
              </a:rPr>
              <a:t>th</a:t>
            </a:r>
            <a:r>
              <a:rPr lang="en-GB" altLang="en-US" sz="1200" dirty="0" smtClean="0">
                <a:solidFill>
                  <a:srgbClr val="000000"/>
                </a:solidFill>
                <a:latin typeface="Arial" charset="0"/>
              </a:rPr>
              <a:t> year is aimed at students considering a career in research and gives you the opportunity to engage with topical and advanced issues.</a:t>
            </a:r>
            <a:endParaRPr lang="en-GB" altLang="en-US" sz="1050" dirty="0">
              <a:solidFill>
                <a:srgbClr val="000000"/>
              </a:solidFill>
              <a:latin typeface="Arial" charset="0"/>
            </a:endParaRPr>
          </a:p>
        </p:txBody>
      </p:sp>
    </p:spTree>
    <p:extLst>
      <p:ext uri="{BB962C8B-B14F-4D97-AF65-F5344CB8AC3E}">
        <p14:creationId xmlns:p14="http://schemas.microsoft.com/office/powerpoint/2010/main" xmlns="" val="31433326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262747" y="2763991"/>
            <a:ext cx="1518303" cy="446757"/>
            <a:chOff x="2018305" y="2673680"/>
            <a:chExt cx="2003945" cy="543158"/>
          </a:xfrm>
        </p:grpSpPr>
        <p:sp>
          <p:nvSpPr>
            <p:cNvPr id="142" name="Rectangle 41"/>
            <p:cNvSpPr>
              <a:spLocks noChangeArrowheads="1"/>
            </p:cNvSpPr>
            <p:nvPr/>
          </p:nvSpPr>
          <p:spPr bwMode="auto">
            <a:xfrm rot="23292">
              <a:off x="2018305" y="2675384"/>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p>
          </p:txBody>
        </p:sp>
        <p:sp>
          <p:nvSpPr>
            <p:cNvPr id="143" name="Rectangle 19"/>
            <p:cNvSpPr>
              <a:spLocks noChangeArrowheads="1"/>
            </p:cNvSpPr>
            <p:nvPr/>
          </p:nvSpPr>
          <p:spPr bwMode="auto">
            <a:xfrm>
              <a:off x="3021380" y="2673680"/>
              <a:ext cx="504825" cy="543158"/>
            </a:xfrm>
            <a:prstGeom prst="roundRect">
              <a:avLst/>
            </a:prstGeom>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Ma</a:t>
              </a:r>
              <a:endParaRPr lang="en-GB" altLang="en-US" sz="1600" dirty="0">
                <a:solidFill>
                  <a:srgbClr val="000000"/>
                </a:solidFill>
                <a:latin typeface="Arial" charset="0"/>
              </a:endParaRPr>
            </a:p>
          </p:txBody>
        </p:sp>
        <p:sp>
          <p:nvSpPr>
            <p:cNvPr id="166" name="Rectangle 41"/>
            <p:cNvSpPr>
              <a:spLocks noChangeArrowheads="1"/>
            </p:cNvSpPr>
            <p:nvPr/>
          </p:nvSpPr>
          <p:spPr bwMode="auto">
            <a:xfrm rot="23292">
              <a:off x="2518098" y="2675384"/>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endParaRPr lang="en-GB" altLang="en-US" sz="1600" dirty="0">
                <a:solidFill>
                  <a:srgbClr val="000000"/>
                </a:solidFill>
                <a:latin typeface="Arial" charset="0"/>
              </a:endParaRPr>
            </a:p>
          </p:txBody>
        </p:sp>
        <p:sp>
          <p:nvSpPr>
            <p:cNvPr id="171" name="Rectangle 19"/>
            <p:cNvSpPr>
              <a:spLocks noChangeArrowheads="1"/>
            </p:cNvSpPr>
            <p:nvPr/>
          </p:nvSpPr>
          <p:spPr bwMode="auto">
            <a:xfrm>
              <a:off x="3517425" y="2673680"/>
              <a:ext cx="504825" cy="543158"/>
            </a:xfrm>
            <a:prstGeom prst="roundRect">
              <a:avLst/>
            </a:prstGeom>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Ma</a:t>
              </a:r>
              <a:endParaRPr lang="en-GB" altLang="en-US" sz="1600" dirty="0">
                <a:solidFill>
                  <a:srgbClr val="000000"/>
                </a:solidFill>
                <a:latin typeface="Arial" charset="0"/>
              </a:endParaRPr>
            </a:p>
          </p:txBody>
        </p:sp>
      </p:grpSp>
      <p:sp>
        <p:nvSpPr>
          <p:cNvPr id="213" name="Rectangle 212"/>
          <p:cNvSpPr/>
          <p:nvPr/>
        </p:nvSpPr>
        <p:spPr>
          <a:xfrm>
            <a:off x="1" y="3565"/>
            <a:ext cx="9144000" cy="751499"/>
          </a:xfrm>
          <a:prstGeom prst="rect">
            <a:avLst/>
          </a:prstGeom>
          <a:solidFill>
            <a:srgbClr val="0021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9" name="Rectangle 208"/>
          <p:cNvSpPr/>
          <p:nvPr/>
        </p:nvSpPr>
        <p:spPr>
          <a:xfrm>
            <a:off x="0" y="6092625"/>
            <a:ext cx="9144000" cy="765375"/>
          </a:xfrm>
          <a:prstGeom prst="rect">
            <a:avLst/>
          </a:prstGeom>
          <a:solidFill>
            <a:srgbClr val="0021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ounded Rectangle 9"/>
          <p:cNvSpPr/>
          <p:nvPr/>
        </p:nvSpPr>
        <p:spPr>
          <a:xfrm>
            <a:off x="2" y="1049331"/>
            <a:ext cx="1174234" cy="1185263"/>
          </a:xfrm>
          <a:prstGeom prst="roundRect">
            <a:avLst>
              <a:gd name="adj" fmla="val 10000"/>
            </a:avLst>
          </a:prstGeom>
          <a:solidFill>
            <a:schemeClr val="accent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nchor="ctr"/>
          <a:lstStyle/>
          <a:p>
            <a:pPr algn="ctr"/>
            <a:r>
              <a:rPr lang="en-GB" sz="1600" dirty="0" smtClean="0"/>
              <a:t>Computer Science</a:t>
            </a:r>
            <a:endParaRPr lang="en-GB" sz="1600" dirty="0"/>
          </a:p>
        </p:txBody>
      </p:sp>
      <p:sp>
        <p:nvSpPr>
          <p:cNvPr id="89" name="Freeform 88"/>
          <p:cNvSpPr/>
          <p:nvPr/>
        </p:nvSpPr>
        <p:spPr>
          <a:xfrm>
            <a:off x="1313831" y="115521"/>
            <a:ext cx="1385961" cy="502920"/>
          </a:xfrm>
          <a:custGeom>
            <a:avLst/>
            <a:gdLst>
              <a:gd name="connsiteX0" fmla="*/ 0 w 1563423"/>
              <a:gd name="connsiteY0" fmla="*/ 50292 h 502920"/>
              <a:gd name="connsiteX1" fmla="*/ 50292 w 1563423"/>
              <a:gd name="connsiteY1" fmla="*/ 0 h 502920"/>
              <a:gd name="connsiteX2" fmla="*/ 1513131 w 1563423"/>
              <a:gd name="connsiteY2" fmla="*/ 0 h 502920"/>
              <a:gd name="connsiteX3" fmla="*/ 1563423 w 1563423"/>
              <a:gd name="connsiteY3" fmla="*/ 50292 h 502920"/>
              <a:gd name="connsiteX4" fmla="*/ 1563423 w 1563423"/>
              <a:gd name="connsiteY4" fmla="*/ 452628 h 502920"/>
              <a:gd name="connsiteX5" fmla="*/ 1513131 w 1563423"/>
              <a:gd name="connsiteY5" fmla="*/ 502920 h 502920"/>
              <a:gd name="connsiteX6" fmla="*/ 50292 w 1563423"/>
              <a:gd name="connsiteY6" fmla="*/ 502920 h 502920"/>
              <a:gd name="connsiteX7" fmla="*/ 0 w 1563423"/>
              <a:gd name="connsiteY7" fmla="*/ 452628 h 502920"/>
              <a:gd name="connsiteX8" fmla="*/ 0 w 1563423"/>
              <a:gd name="connsiteY8" fmla="*/ 50292 h 50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3423" h="502920">
                <a:moveTo>
                  <a:pt x="0" y="50292"/>
                </a:moveTo>
                <a:cubicBezTo>
                  <a:pt x="0" y="22516"/>
                  <a:pt x="22516" y="0"/>
                  <a:pt x="50292" y="0"/>
                </a:cubicBezTo>
                <a:lnTo>
                  <a:pt x="1513131" y="0"/>
                </a:lnTo>
                <a:cubicBezTo>
                  <a:pt x="1540907" y="0"/>
                  <a:pt x="1563423" y="22516"/>
                  <a:pt x="1563423" y="50292"/>
                </a:cubicBezTo>
                <a:lnTo>
                  <a:pt x="1563423" y="452628"/>
                </a:lnTo>
                <a:cubicBezTo>
                  <a:pt x="1563423" y="480404"/>
                  <a:pt x="1540907" y="502920"/>
                  <a:pt x="1513131" y="502920"/>
                </a:cubicBezTo>
                <a:lnTo>
                  <a:pt x="50292" y="502920"/>
                </a:lnTo>
                <a:cubicBezTo>
                  <a:pt x="22516" y="502920"/>
                  <a:pt x="0" y="480404"/>
                  <a:pt x="0" y="452628"/>
                </a:cubicBezTo>
                <a:lnTo>
                  <a:pt x="0" y="50292"/>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1880" tIns="71880" rIns="71880" bIns="71880" numCol="1" spcCol="1270" anchor="ctr" anchorCtr="0">
            <a:noAutofit/>
          </a:bodyPr>
          <a:lstStyle/>
          <a:p>
            <a:pPr defTabSz="666750">
              <a:lnSpc>
                <a:spcPct val="90000"/>
              </a:lnSpc>
              <a:spcBef>
                <a:spcPct val="0"/>
              </a:spcBef>
              <a:spcAft>
                <a:spcPct val="35000"/>
              </a:spcAft>
            </a:pPr>
            <a:r>
              <a:rPr lang="en-US" sz="1500" dirty="0"/>
              <a:t>1</a:t>
            </a:r>
            <a:r>
              <a:rPr lang="en-US" sz="1500" baseline="30000" dirty="0"/>
              <a:t>st</a:t>
            </a:r>
            <a:r>
              <a:rPr lang="en-US" sz="1500" dirty="0"/>
              <a:t> year</a:t>
            </a:r>
          </a:p>
        </p:txBody>
      </p:sp>
      <p:sp>
        <p:nvSpPr>
          <p:cNvPr id="90" name="Freeform 89"/>
          <p:cNvSpPr/>
          <p:nvPr/>
        </p:nvSpPr>
        <p:spPr>
          <a:xfrm>
            <a:off x="3183852" y="128962"/>
            <a:ext cx="1563423" cy="502920"/>
          </a:xfrm>
          <a:custGeom>
            <a:avLst/>
            <a:gdLst>
              <a:gd name="connsiteX0" fmla="*/ 0 w 1563423"/>
              <a:gd name="connsiteY0" fmla="*/ 50292 h 502920"/>
              <a:gd name="connsiteX1" fmla="*/ 50292 w 1563423"/>
              <a:gd name="connsiteY1" fmla="*/ 0 h 502920"/>
              <a:gd name="connsiteX2" fmla="*/ 1513131 w 1563423"/>
              <a:gd name="connsiteY2" fmla="*/ 0 h 502920"/>
              <a:gd name="connsiteX3" fmla="*/ 1563423 w 1563423"/>
              <a:gd name="connsiteY3" fmla="*/ 50292 h 502920"/>
              <a:gd name="connsiteX4" fmla="*/ 1563423 w 1563423"/>
              <a:gd name="connsiteY4" fmla="*/ 452628 h 502920"/>
              <a:gd name="connsiteX5" fmla="*/ 1513131 w 1563423"/>
              <a:gd name="connsiteY5" fmla="*/ 502920 h 502920"/>
              <a:gd name="connsiteX6" fmla="*/ 50292 w 1563423"/>
              <a:gd name="connsiteY6" fmla="*/ 502920 h 502920"/>
              <a:gd name="connsiteX7" fmla="*/ 0 w 1563423"/>
              <a:gd name="connsiteY7" fmla="*/ 452628 h 502920"/>
              <a:gd name="connsiteX8" fmla="*/ 0 w 1563423"/>
              <a:gd name="connsiteY8" fmla="*/ 50292 h 50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3423" h="502920">
                <a:moveTo>
                  <a:pt x="0" y="50292"/>
                </a:moveTo>
                <a:cubicBezTo>
                  <a:pt x="0" y="22516"/>
                  <a:pt x="22516" y="0"/>
                  <a:pt x="50292" y="0"/>
                </a:cubicBezTo>
                <a:lnTo>
                  <a:pt x="1513131" y="0"/>
                </a:lnTo>
                <a:cubicBezTo>
                  <a:pt x="1540907" y="0"/>
                  <a:pt x="1563423" y="22516"/>
                  <a:pt x="1563423" y="50292"/>
                </a:cubicBezTo>
                <a:lnTo>
                  <a:pt x="1563423" y="452628"/>
                </a:lnTo>
                <a:cubicBezTo>
                  <a:pt x="1563423" y="480404"/>
                  <a:pt x="1540907" y="502920"/>
                  <a:pt x="1513131" y="502920"/>
                </a:cubicBezTo>
                <a:lnTo>
                  <a:pt x="50292" y="502920"/>
                </a:lnTo>
                <a:cubicBezTo>
                  <a:pt x="22516" y="502920"/>
                  <a:pt x="0" y="480404"/>
                  <a:pt x="0" y="452628"/>
                </a:cubicBezTo>
                <a:lnTo>
                  <a:pt x="0" y="50292"/>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1880" tIns="71880" rIns="71880" bIns="71880" numCol="1" spcCol="1270" anchor="ctr" anchorCtr="0">
            <a:noAutofit/>
          </a:bodyPr>
          <a:lstStyle/>
          <a:p>
            <a:pPr defTabSz="666750">
              <a:lnSpc>
                <a:spcPct val="90000"/>
              </a:lnSpc>
              <a:spcBef>
                <a:spcPct val="0"/>
              </a:spcBef>
              <a:spcAft>
                <a:spcPct val="35000"/>
              </a:spcAft>
            </a:pPr>
            <a:r>
              <a:rPr lang="en-US" sz="1500" dirty="0"/>
              <a:t>2</a:t>
            </a:r>
            <a:r>
              <a:rPr lang="en-US" sz="1500" baseline="30000" dirty="0"/>
              <a:t>nd</a:t>
            </a:r>
            <a:r>
              <a:rPr lang="en-US" sz="1500" dirty="0"/>
              <a:t> year</a:t>
            </a:r>
          </a:p>
        </p:txBody>
      </p:sp>
      <p:sp>
        <p:nvSpPr>
          <p:cNvPr id="91" name="Freeform 90"/>
          <p:cNvSpPr/>
          <p:nvPr/>
        </p:nvSpPr>
        <p:spPr>
          <a:xfrm>
            <a:off x="5153520" y="128962"/>
            <a:ext cx="1563423" cy="502920"/>
          </a:xfrm>
          <a:custGeom>
            <a:avLst/>
            <a:gdLst>
              <a:gd name="connsiteX0" fmla="*/ 0 w 1563423"/>
              <a:gd name="connsiteY0" fmla="*/ 50292 h 502920"/>
              <a:gd name="connsiteX1" fmla="*/ 50292 w 1563423"/>
              <a:gd name="connsiteY1" fmla="*/ 0 h 502920"/>
              <a:gd name="connsiteX2" fmla="*/ 1513131 w 1563423"/>
              <a:gd name="connsiteY2" fmla="*/ 0 h 502920"/>
              <a:gd name="connsiteX3" fmla="*/ 1563423 w 1563423"/>
              <a:gd name="connsiteY3" fmla="*/ 50292 h 502920"/>
              <a:gd name="connsiteX4" fmla="*/ 1563423 w 1563423"/>
              <a:gd name="connsiteY4" fmla="*/ 452628 h 502920"/>
              <a:gd name="connsiteX5" fmla="*/ 1513131 w 1563423"/>
              <a:gd name="connsiteY5" fmla="*/ 502920 h 502920"/>
              <a:gd name="connsiteX6" fmla="*/ 50292 w 1563423"/>
              <a:gd name="connsiteY6" fmla="*/ 502920 h 502920"/>
              <a:gd name="connsiteX7" fmla="*/ 0 w 1563423"/>
              <a:gd name="connsiteY7" fmla="*/ 452628 h 502920"/>
              <a:gd name="connsiteX8" fmla="*/ 0 w 1563423"/>
              <a:gd name="connsiteY8" fmla="*/ 50292 h 50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3423" h="502920">
                <a:moveTo>
                  <a:pt x="0" y="50292"/>
                </a:moveTo>
                <a:cubicBezTo>
                  <a:pt x="0" y="22516"/>
                  <a:pt x="22516" y="0"/>
                  <a:pt x="50292" y="0"/>
                </a:cubicBezTo>
                <a:lnTo>
                  <a:pt x="1513131" y="0"/>
                </a:lnTo>
                <a:cubicBezTo>
                  <a:pt x="1540907" y="0"/>
                  <a:pt x="1563423" y="22516"/>
                  <a:pt x="1563423" y="50292"/>
                </a:cubicBezTo>
                <a:lnTo>
                  <a:pt x="1563423" y="452628"/>
                </a:lnTo>
                <a:cubicBezTo>
                  <a:pt x="1563423" y="480404"/>
                  <a:pt x="1540907" y="502920"/>
                  <a:pt x="1513131" y="502920"/>
                </a:cubicBezTo>
                <a:lnTo>
                  <a:pt x="50292" y="502920"/>
                </a:lnTo>
                <a:cubicBezTo>
                  <a:pt x="22516" y="502920"/>
                  <a:pt x="0" y="480404"/>
                  <a:pt x="0" y="452628"/>
                </a:cubicBezTo>
                <a:lnTo>
                  <a:pt x="0" y="50292"/>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1880" tIns="71880" rIns="71880" bIns="71880" numCol="1" spcCol="1270" anchor="ctr" anchorCtr="0">
            <a:noAutofit/>
          </a:bodyPr>
          <a:lstStyle/>
          <a:p>
            <a:pPr defTabSz="666750">
              <a:lnSpc>
                <a:spcPct val="90000"/>
              </a:lnSpc>
              <a:spcBef>
                <a:spcPct val="0"/>
              </a:spcBef>
              <a:spcAft>
                <a:spcPct val="35000"/>
              </a:spcAft>
            </a:pPr>
            <a:r>
              <a:rPr lang="en-US" sz="1500" dirty="0"/>
              <a:t>3</a:t>
            </a:r>
            <a:r>
              <a:rPr lang="en-US" sz="1500" baseline="30000" dirty="0"/>
              <a:t>rd</a:t>
            </a:r>
            <a:r>
              <a:rPr lang="en-US" sz="1500" dirty="0"/>
              <a:t> year</a:t>
            </a:r>
          </a:p>
        </p:txBody>
      </p:sp>
      <p:sp>
        <p:nvSpPr>
          <p:cNvPr id="92" name="Freeform 91"/>
          <p:cNvSpPr/>
          <p:nvPr/>
        </p:nvSpPr>
        <p:spPr>
          <a:xfrm>
            <a:off x="7335075" y="140473"/>
            <a:ext cx="1693093" cy="502920"/>
          </a:xfrm>
          <a:custGeom>
            <a:avLst/>
            <a:gdLst>
              <a:gd name="connsiteX0" fmla="*/ 0 w 1563423"/>
              <a:gd name="connsiteY0" fmla="*/ 50292 h 502920"/>
              <a:gd name="connsiteX1" fmla="*/ 50292 w 1563423"/>
              <a:gd name="connsiteY1" fmla="*/ 0 h 502920"/>
              <a:gd name="connsiteX2" fmla="*/ 1513131 w 1563423"/>
              <a:gd name="connsiteY2" fmla="*/ 0 h 502920"/>
              <a:gd name="connsiteX3" fmla="*/ 1563423 w 1563423"/>
              <a:gd name="connsiteY3" fmla="*/ 50292 h 502920"/>
              <a:gd name="connsiteX4" fmla="*/ 1563423 w 1563423"/>
              <a:gd name="connsiteY4" fmla="*/ 452628 h 502920"/>
              <a:gd name="connsiteX5" fmla="*/ 1513131 w 1563423"/>
              <a:gd name="connsiteY5" fmla="*/ 502920 h 502920"/>
              <a:gd name="connsiteX6" fmla="*/ 50292 w 1563423"/>
              <a:gd name="connsiteY6" fmla="*/ 502920 h 502920"/>
              <a:gd name="connsiteX7" fmla="*/ 0 w 1563423"/>
              <a:gd name="connsiteY7" fmla="*/ 452628 h 502920"/>
              <a:gd name="connsiteX8" fmla="*/ 0 w 1563423"/>
              <a:gd name="connsiteY8" fmla="*/ 50292 h 50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3423" h="502920">
                <a:moveTo>
                  <a:pt x="0" y="50292"/>
                </a:moveTo>
                <a:cubicBezTo>
                  <a:pt x="0" y="22516"/>
                  <a:pt x="22516" y="0"/>
                  <a:pt x="50292" y="0"/>
                </a:cubicBezTo>
                <a:lnTo>
                  <a:pt x="1513131" y="0"/>
                </a:lnTo>
                <a:cubicBezTo>
                  <a:pt x="1540907" y="0"/>
                  <a:pt x="1563423" y="22516"/>
                  <a:pt x="1563423" y="50292"/>
                </a:cubicBezTo>
                <a:lnTo>
                  <a:pt x="1563423" y="452628"/>
                </a:lnTo>
                <a:cubicBezTo>
                  <a:pt x="1563423" y="480404"/>
                  <a:pt x="1540907" y="502920"/>
                  <a:pt x="1513131" y="502920"/>
                </a:cubicBezTo>
                <a:lnTo>
                  <a:pt x="50292" y="502920"/>
                </a:lnTo>
                <a:cubicBezTo>
                  <a:pt x="22516" y="502920"/>
                  <a:pt x="0" y="480404"/>
                  <a:pt x="0" y="452628"/>
                </a:cubicBezTo>
                <a:lnTo>
                  <a:pt x="0" y="50292"/>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1880" tIns="71880" rIns="71880" bIns="71880" numCol="1" spcCol="1270" anchor="ctr" anchorCtr="0">
            <a:noAutofit/>
          </a:bodyPr>
          <a:lstStyle/>
          <a:p>
            <a:pPr defTabSz="666750">
              <a:lnSpc>
                <a:spcPct val="90000"/>
              </a:lnSpc>
              <a:spcBef>
                <a:spcPct val="0"/>
              </a:spcBef>
              <a:spcAft>
                <a:spcPct val="35000"/>
              </a:spcAft>
            </a:pPr>
            <a:r>
              <a:rPr lang="en-US" sz="1500" dirty="0"/>
              <a:t>4</a:t>
            </a:r>
            <a:r>
              <a:rPr lang="en-US" sz="1500" baseline="30000" dirty="0"/>
              <a:t>th</a:t>
            </a:r>
            <a:r>
              <a:rPr lang="en-US" sz="1500" dirty="0"/>
              <a:t> year (optional)</a:t>
            </a:r>
          </a:p>
        </p:txBody>
      </p:sp>
      <p:sp>
        <p:nvSpPr>
          <p:cNvPr id="93" name="Freeform 92"/>
          <p:cNvSpPr/>
          <p:nvPr/>
        </p:nvSpPr>
        <p:spPr>
          <a:xfrm>
            <a:off x="139598" y="125445"/>
            <a:ext cx="1034636" cy="502920"/>
          </a:xfrm>
          <a:custGeom>
            <a:avLst/>
            <a:gdLst>
              <a:gd name="connsiteX0" fmla="*/ 0 w 1563423"/>
              <a:gd name="connsiteY0" fmla="*/ 50292 h 502920"/>
              <a:gd name="connsiteX1" fmla="*/ 50292 w 1563423"/>
              <a:gd name="connsiteY1" fmla="*/ 0 h 502920"/>
              <a:gd name="connsiteX2" fmla="*/ 1513131 w 1563423"/>
              <a:gd name="connsiteY2" fmla="*/ 0 h 502920"/>
              <a:gd name="connsiteX3" fmla="*/ 1563423 w 1563423"/>
              <a:gd name="connsiteY3" fmla="*/ 50292 h 502920"/>
              <a:gd name="connsiteX4" fmla="*/ 1563423 w 1563423"/>
              <a:gd name="connsiteY4" fmla="*/ 452628 h 502920"/>
              <a:gd name="connsiteX5" fmla="*/ 1513131 w 1563423"/>
              <a:gd name="connsiteY5" fmla="*/ 502920 h 502920"/>
              <a:gd name="connsiteX6" fmla="*/ 50292 w 1563423"/>
              <a:gd name="connsiteY6" fmla="*/ 502920 h 502920"/>
              <a:gd name="connsiteX7" fmla="*/ 0 w 1563423"/>
              <a:gd name="connsiteY7" fmla="*/ 452628 h 502920"/>
              <a:gd name="connsiteX8" fmla="*/ 0 w 1563423"/>
              <a:gd name="connsiteY8" fmla="*/ 50292 h 50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3423" h="502920">
                <a:moveTo>
                  <a:pt x="0" y="50292"/>
                </a:moveTo>
                <a:cubicBezTo>
                  <a:pt x="0" y="22516"/>
                  <a:pt x="22516" y="0"/>
                  <a:pt x="50292" y="0"/>
                </a:cubicBezTo>
                <a:lnTo>
                  <a:pt x="1513131" y="0"/>
                </a:lnTo>
                <a:cubicBezTo>
                  <a:pt x="1540907" y="0"/>
                  <a:pt x="1563423" y="22516"/>
                  <a:pt x="1563423" y="50292"/>
                </a:cubicBezTo>
                <a:lnTo>
                  <a:pt x="1563423" y="452628"/>
                </a:lnTo>
                <a:cubicBezTo>
                  <a:pt x="1563423" y="480404"/>
                  <a:pt x="1540907" y="502920"/>
                  <a:pt x="1513131" y="502920"/>
                </a:cubicBezTo>
                <a:lnTo>
                  <a:pt x="50292" y="502920"/>
                </a:lnTo>
                <a:cubicBezTo>
                  <a:pt x="22516" y="502920"/>
                  <a:pt x="0" y="480404"/>
                  <a:pt x="0" y="452628"/>
                </a:cubicBezTo>
                <a:lnTo>
                  <a:pt x="0" y="50292"/>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1880" tIns="71880" rIns="71880" bIns="71880" numCol="1" spcCol="1270" anchor="ctr" anchorCtr="0">
            <a:noAutofit/>
          </a:bodyPr>
          <a:lstStyle/>
          <a:p>
            <a:pPr defTabSz="666750">
              <a:lnSpc>
                <a:spcPct val="90000"/>
              </a:lnSpc>
              <a:spcBef>
                <a:spcPct val="0"/>
              </a:spcBef>
              <a:spcAft>
                <a:spcPct val="35000"/>
              </a:spcAft>
            </a:pPr>
            <a:r>
              <a:rPr lang="en-US" sz="1500" dirty="0"/>
              <a:t>Course options</a:t>
            </a:r>
          </a:p>
        </p:txBody>
      </p:sp>
      <p:grpSp>
        <p:nvGrpSpPr>
          <p:cNvPr id="94" name="Group 93"/>
          <p:cNvGrpSpPr/>
          <p:nvPr/>
        </p:nvGrpSpPr>
        <p:grpSpPr>
          <a:xfrm>
            <a:off x="4804849" y="185850"/>
            <a:ext cx="331445" cy="387729"/>
            <a:chOff x="1723341" y="488760"/>
            <a:chExt cx="331445" cy="387729"/>
          </a:xfrm>
          <a:solidFill>
            <a:schemeClr val="accent4">
              <a:lumMod val="40000"/>
              <a:lumOff val="60000"/>
            </a:schemeClr>
          </a:solidFill>
        </p:grpSpPr>
        <p:sp>
          <p:nvSpPr>
            <p:cNvPr id="95" name="Right Arrow 94"/>
            <p:cNvSpPr/>
            <p:nvPr/>
          </p:nvSpPr>
          <p:spPr>
            <a:xfrm>
              <a:off x="1723341" y="488760"/>
              <a:ext cx="331445" cy="387729"/>
            </a:xfrm>
            <a:prstGeom prst="rightArrow">
              <a:avLst>
                <a:gd name="adj1" fmla="val 60000"/>
                <a:gd name="adj2" fmla="val 50000"/>
              </a:avLst>
            </a:prstGeom>
            <a:grpFill/>
          </p:spPr>
          <p:style>
            <a:lnRef idx="0">
              <a:schemeClr val="accent5">
                <a:shade val="90000"/>
                <a:hueOff val="0"/>
                <a:satOff val="0"/>
                <a:lumOff val="0"/>
                <a:alphaOff val="0"/>
              </a:schemeClr>
            </a:lnRef>
            <a:fillRef idx="1">
              <a:scrgbClr r="0" g="0" b="0"/>
            </a:fillRef>
            <a:effectRef idx="0">
              <a:schemeClr val="accent5">
                <a:shade val="90000"/>
                <a:hueOff val="0"/>
                <a:satOff val="0"/>
                <a:lumOff val="0"/>
                <a:alphaOff val="0"/>
              </a:schemeClr>
            </a:effectRef>
            <a:fontRef idx="minor">
              <a:schemeClr val="lt1"/>
            </a:fontRef>
          </p:style>
        </p:sp>
        <p:sp>
          <p:nvSpPr>
            <p:cNvPr id="96" name="Right Arrow 4"/>
            <p:cNvSpPr/>
            <p:nvPr/>
          </p:nvSpPr>
          <p:spPr>
            <a:xfrm>
              <a:off x="1723341" y="566306"/>
              <a:ext cx="232012" cy="2326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33400">
                <a:lnSpc>
                  <a:spcPct val="90000"/>
                </a:lnSpc>
                <a:spcBef>
                  <a:spcPct val="0"/>
                </a:spcBef>
                <a:spcAft>
                  <a:spcPct val="35000"/>
                </a:spcAft>
              </a:pPr>
              <a:endParaRPr lang="en-US" sz="1200"/>
            </a:p>
          </p:txBody>
        </p:sp>
      </p:grpSp>
      <p:grpSp>
        <p:nvGrpSpPr>
          <p:cNvPr id="97" name="Group 96"/>
          <p:cNvGrpSpPr/>
          <p:nvPr/>
        </p:nvGrpSpPr>
        <p:grpSpPr>
          <a:xfrm>
            <a:off x="2778799" y="185850"/>
            <a:ext cx="331445" cy="387729"/>
            <a:chOff x="1723341" y="488760"/>
            <a:chExt cx="331445" cy="387729"/>
          </a:xfrm>
          <a:solidFill>
            <a:schemeClr val="accent4">
              <a:lumMod val="40000"/>
              <a:lumOff val="60000"/>
            </a:schemeClr>
          </a:solidFill>
        </p:grpSpPr>
        <p:sp>
          <p:nvSpPr>
            <p:cNvPr id="98" name="Right Arrow 97"/>
            <p:cNvSpPr/>
            <p:nvPr/>
          </p:nvSpPr>
          <p:spPr>
            <a:xfrm>
              <a:off x="1723341" y="488760"/>
              <a:ext cx="331445" cy="387729"/>
            </a:xfrm>
            <a:prstGeom prst="rightArrow">
              <a:avLst>
                <a:gd name="adj1" fmla="val 60000"/>
                <a:gd name="adj2" fmla="val 50000"/>
              </a:avLst>
            </a:prstGeom>
            <a:grpFill/>
          </p:spPr>
          <p:style>
            <a:lnRef idx="0">
              <a:schemeClr val="accent5">
                <a:shade val="90000"/>
                <a:hueOff val="0"/>
                <a:satOff val="0"/>
                <a:lumOff val="0"/>
                <a:alphaOff val="0"/>
              </a:schemeClr>
            </a:lnRef>
            <a:fillRef idx="1">
              <a:scrgbClr r="0" g="0" b="0"/>
            </a:fillRef>
            <a:effectRef idx="0">
              <a:schemeClr val="accent5">
                <a:shade val="90000"/>
                <a:hueOff val="0"/>
                <a:satOff val="0"/>
                <a:lumOff val="0"/>
                <a:alphaOff val="0"/>
              </a:schemeClr>
            </a:effectRef>
            <a:fontRef idx="minor">
              <a:schemeClr val="lt1"/>
            </a:fontRef>
          </p:style>
        </p:sp>
        <p:sp>
          <p:nvSpPr>
            <p:cNvPr id="99" name="Right Arrow 4"/>
            <p:cNvSpPr/>
            <p:nvPr/>
          </p:nvSpPr>
          <p:spPr>
            <a:xfrm>
              <a:off x="1723341" y="566306"/>
              <a:ext cx="232012" cy="2326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33400">
                <a:lnSpc>
                  <a:spcPct val="90000"/>
                </a:lnSpc>
                <a:spcBef>
                  <a:spcPct val="0"/>
                </a:spcBef>
                <a:spcAft>
                  <a:spcPct val="35000"/>
                </a:spcAft>
              </a:pPr>
              <a:endParaRPr lang="en-US" sz="1200"/>
            </a:p>
          </p:txBody>
        </p:sp>
      </p:grpSp>
      <p:grpSp>
        <p:nvGrpSpPr>
          <p:cNvPr id="100" name="Group 99"/>
          <p:cNvGrpSpPr/>
          <p:nvPr/>
        </p:nvGrpSpPr>
        <p:grpSpPr>
          <a:xfrm>
            <a:off x="6910003" y="198068"/>
            <a:ext cx="331445" cy="387729"/>
            <a:chOff x="1723341" y="488760"/>
            <a:chExt cx="331445" cy="387729"/>
          </a:xfrm>
          <a:solidFill>
            <a:schemeClr val="accent4">
              <a:lumMod val="40000"/>
              <a:lumOff val="60000"/>
            </a:schemeClr>
          </a:solidFill>
        </p:grpSpPr>
        <p:sp>
          <p:nvSpPr>
            <p:cNvPr id="101" name="Right Arrow 100"/>
            <p:cNvSpPr/>
            <p:nvPr/>
          </p:nvSpPr>
          <p:spPr>
            <a:xfrm>
              <a:off x="1723341" y="488760"/>
              <a:ext cx="331445" cy="387729"/>
            </a:xfrm>
            <a:prstGeom prst="rightArrow">
              <a:avLst>
                <a:gd name="adj1" fmla="val 60000"/>
                <a:gd name="adj2" fmla="val 50000"/>
              </a:avLst>
            </a:prstGeom>
            <a:grpFill/>
          </p:spPr>
          <p:style>
            <a:lnRef idx="0">
              <a:schemeClr val="accent5">
                <a:shade val="90000"/>
                <a:hueOff val="0"/>
                <a:satOff val="0"/>
                <a:lumOff val="0"/>
                <a:alphaOff val="0"/>
              </a:schemeClr>
            </a:lnRef>
            <a:fillRef idx="1">
              <a:scrgbClr r="0" g="0" b="0"/>
            </a:fillRef>
            <a:effectRef idx="0">
              <a:schemeClr val="accent5">
                <a:shade val="90000"/>
                <a:hueOff val="0"/>
                <a:satOff val="0"/>
                <a:lumOff val="0"/>
                <a:alphaOff val="0"/>
              </a:schemeClr>
            </a:effectRef>
            <a:fontRef idx="minor">
              <a:schemeClr val="lt1"/>
            </a:fontRef>
          </p:style>
        </p:sp>
        <p:sp>
          <p:nvSpPr>
            <p:cNvPr id="102" name="Right Arrow 4"/>
            <p:cNvSpPr/>
            <p:nvPr/>
          </p:nvSpPr>
          <p:spPr>
            <a:xfrm>
              <a:off x="1723341" y="566306"/>
              <a:ext cx="232012" cy="2326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33400">
                <a:lnSpc>
                  <a:spcPct val="90000"/>
                </a:lnSpc>
                <a:spcBef>
                  <a:spcPct val="0"/>
                </a:spcBef>
                <a:spcAft>
                  <a:spcPct val="35000"/>
                </a:spcAft>
              </a:pPr>
              <a:endParaRPr lang="en-US" sz="1200"/>
            </a:p>
          </p:txBody>
        </p:sp>
      </p:grpSp>
      <p:sp>
        <p:nvSpPr>
          <p:cNvPr id="104" name="Rectangle 41"/>
          <p:cNvSpPr>
            <a:spLocks noChangeArrowheads="1"/>
          </p:cNvSpPr>
          <p:nvPr/>
        </p:nvSpPr>
        <p:spPr bwMode="auto">
          <a:xfrm rot="23292">
            <a:off x="176551" y="6273893"/>
            <a:ext cx="2316496" cy="320192"/>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600" dirty="0">
                <a:solidFill>
                  <a:srgbClr val="000000"/>
                </a:solidFill>
                <a:latin typeface="Arial" charset="0"/>
              </a:rPr>
              <a:t>CS = Computer Science</a:t>
            </a:r>
          </a:p>
        </p:txBody>
      </p:sp>
      <p:sp>
        <p:nvSpPr>
          <p:cNvPr id="105" name="Rectangle 43"/>
          <p:cNvSpPr>
            <a:spLocks noChangeArrowheads="1"/>
          </p:cNvSpPr>
          <p:nvPr/>
        </p:nvSpPr>
        <p:spPr bwMode="auto">
          <a:xfrm rot="23292">
            <a:off x="4652682" y="6284339"/>
            <a:ext cx="2463015" cy="320192"/>
          </a:xfrm>
          <a:prstGeom prst="roundRect">
            <a:avLst/>
          </a:prstGeom>
          <a:solidFill>
            <a:srgbClr val="BEEC9A"/>
          </a:solidFill>
          <a:ln>
            <a:solidFill>
              <a:srgbClr val="002060"/>
            </a:solidFill>
            <a:headEnd/>
            <a:tailEnd/>
          </a:ln>
        </p:spPr>
        <p:style>
          <a:lnRef idx="1">
            <a:schemeClr val="accent3"/>
          </a:lnRef>
          <a:fillRef idx="2">
            <a:schemeClr val="accent3"/>
          </a:fillRef>
          <a:effectRef idx="1">
            <a:schemeClr val="accent3"/>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600" dirty="0">
                <a:solidFill>
                  <a:srgbClr val="000000"/>
                </a:solidFill>
                <a:latin typeface="Arial" charset="0"/>
              </a:rPr>
              <a:t>P = Philosophy</a:t>
            </a:r>
          </a:p>
        </p:txBody>
      </p:sp>
      <p:sp>
        <p:nvSpPr>
          <p:cNvPr id="106" name="Rectangle 19"/>
          <p:cNvSpPr>
            <a:spLocks noChangeArrowheads="1"/>
          </p:cNvSpPr>
          <p:nvPr/>
        </p:nvSpPr>
        <p:spPr bwMode="auto">
          <a:xfrm>
            <a:off x="2626459" y="6279714"/>
            <a:ext cx="1818088" cy="322214"/>
          </a:xfrm>
          <a:prstGeom prst="roundRect">
            <a:avLst/>
          </a:prstGeom>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600" dirty="0">
                <a:solidFill>
                  <a:srgbClr val="000000"/>
                </a:solidFill>
                <a:latin typeface="Arial" charset="0"/>
              </a:rPr>
              <a:t>Ma = Maths</a:t>
            </a:r>
          </a:p>
        </p:txBody>
      </p:sp>
      <p:grpSp>
        <p:nvGrpSpPr>
          <p:cNvPr id="20" name="Group 19"/>
          <p:cNvGrpSpPr/>
          <p:nvPr/>
        </p:nvGrpSpPr>
        <p:grpSpPr>
          <a:xfrm>
            <a:off x="5395152" y="2444200"/>
            <a:ext cx="1119039" cy="1111439"/>
            <a:chOff x="7236665" y="2062552"/>
            <a:chExt cx="2016372" cy="1698726"/>
          </a:xfrm>
        </p:grpSpPr>
        <p:sp>
          <p:nvSpPr>
            <p:cNvPr id="177" name="Rectangle 41"/>
            <p:cNvSpPr>
              <a:spLocks noChangeArrowheads="1"/>
            </p:cNvSpPr>
            <p:nvPr/>
          </p:nvSpPr>
          <p:spPr bwMode="auto">
            <a:xfrm rot="23292">
              <a:off x="7241978" y="2064095"/>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CS</a:t>
              </a:r>
            </a:p>
          </p:txBody>
        </p:sp>
        <p:sp>
          <p:nvSpPr>
            <p:cNvPr id="178" name="Rectangle 19"/>
            <p:cNvSpPr>
              <a:spLocks noChangeArrowheads="1"/>
            </p:cNvSpPr>
            <p:nvPr/>
          </p:nvSpPr>
          <p:spPr bwMode="auto">
            <a:xfrm>
              <a:off x="7738722" y="3218120"/>
              <a:ext cx="504825" cy="543158"/>
            </a:xfrm>
            <a:prstGeom prst="roundRect">
              <a:avLst/>
            </a:prstGeom>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Ma</a:t>
              </a:r>
            </a:p>
          </p:txBody>
        </p:sp>
        <p:sp>
          <p:nvSpPr>
            <p:cNvPr id="179" name="Rectangle 41"/>
            <p:cNvSpPr>
              <a:spLocks noChangeArrowheads="1"/>
            </p:cNvSpPr>
            <p:nvPr/>
          </p:nvSpPr>
          <p:spPr bwMode="auto">
            <a:xfrm rot="23292">
              <a:off x="7741771" y="2064095"/>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CS</a:t>
              </a:r>
            </a:p>
          </p:txBody>
        </p:sp>
        <p:sp>
          <p:nvSpPr>
            <p:cNvPr id="181" name="Rectangle 19"/>
            <p:cNvSpPr>
              <a:spLocks noChangeArrowheads="1"/>
            </p:cNvSpPr>
            <p:nvPr/>
          </p:nvSpPr>
          <p:spPr bwMode="auto">
            <a:xfrm>
              <a:off x="8748212" y="2066497"/>
              <a:ext cx="504825" cy="543158"/>
            </a:xfrm>
            <a:prstGeom prst="roundRect">
              <a:avLst/>
            </a:prstGeom>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Ma</a:t>
              </a:r>
            </a:p>
          </p:txBody>
        </p:sp>
        <p:sp>
          <p:nvSpPr>
            <p:cNvPr id="182" name="Rectangle 41"/>
            <p:cNvSpPr>
              <a:spLocks noChangeArrowheads="1"/>
            </p:cNvSpPr>
            <p:nvPr/>
          </p:nvSpPr>
          <p:spPr bwMode="auto">
            <a:xfrm rot="23292">
              <a:off x="7238612" y="2640320"/>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CS</a:t>
              </a:r>
            </a:p>
          </p:txBody>
        </p:sp>
        <p:sp>
          <p:nvSpPr>
            <p:cNvPr id="183" name="Rectangle 19"/>
            <p:cNvSpPr>
              <a:spLocks noChangeArrowheads="1"/>
            </p:cNvSpPr>
            <p:nvPr/>
          </p:nvSpPr>
          <p:spPr bwMode="auto">
            <a:xfrm>
              <a:off x="8241687" y="2638616"/>
              <a:ext cx="504825" cy="543158"/>
            </a:xfrm>
            <a:prstGeom prst="roundRect">
              <a:avLst/>
            </a:prstGeom>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Ma</a:t>
              </a:r>
            </a:p>
          </p:txBody>
        </p:sp>
        <p:sp>
          <p:nvSpPr>
            <p:cNvPr id="184" name="Rectangle 41"/>
            <p:cNvSpPr>
              <a:spLocks noChangeArrowheads="1"/>
            </p:cNvSpPr>
            <p:nvPr/>
          </p:nvSpPr>
          <p:spPr bwMode="auto">
            <a:xfrm rot="23292">
              <a:off x="7738405" y="2640320"/>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CS</a:t>
              </a:r>
            </a:p>
          </p:txBody>
        </p:sp>
        <p:sp>
          <p:nvSpPr>
            <p:cNvPr id="185" name="Rectangle 19"/>
            <p:cNvSpPr>
              <a:spLocks noChangeArrowheads="1"/>
            </p:cNvSpPr>
            <p:nvPr/>
          </p:nvSpPr>
          <p:spPr bwMode="auto">
            <a:xfrm>
              <a:off x="8737732" y="2638616"/>
              <a:ext cx="504825" cy="543158"/>
            </a:xfrm>
            <a:prstGeom prst="roundRect">
              <a:avLst/>
            </a:prstGeom>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Ma</a:t>
              </a:r>
            </a:p>
          </p:txBody>
        </p:sp>
        <p:sp>
          <p:nvSpPr>
            <p:cNvPr id="186" name="Rectangle 41"/>
            <p:cNvSpPr>
              <a:spLocks noChangeArrowheads="1"/>
            </p:cNvSpPr>
            <p:nvPr/>
          </p:nvSpPr>
          <p:spPr bwMode="auto">
            <a:xfrm rot="23292">
              <a:off x="7236665" y="3219824"/>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CS</a:t>
              </a:r>
            </a:p>
          </p:txBody>
        </p:sp>
        <p:sp>
          <p:nvSpPr>
            <p:cNvPr id="187" name="Rectangle 19"/>
            <p:cNvSpPr>
              <a:spLocks noChangeArrowheads="1"/>
            </p:cNvSpPr>
            <p:nvPr/>
          </p:nvSpPr>
          <p:spPr bwMode="auto">
            <a:xfrm>
              <a:off x="8239740" y="3218120"/>
              <a:ext cx="504825" cy="543158"/>
            </a:xfrm>
            <a:prstGeom prst="roundRect">
              <a:avLst/>
            </a:prstGeom>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Ma</a:t>
              </a:r>
            </a:p>
          </p:txBody>
        </p:sp>
        <p:sp>
          <p:nvSpPr>
            <p:cNvPr id="188" name="Rectangle 41"/>
            <p:cNvSpPr>
              <a:spLocks noChangeArrowheads="1"/>
            </p:cNvSpPr>
            <p:nvPr/>
          </p:nvSpPr>
          <p:spPr bwMode="auto">
            <a:xfrm rot="23292">
              <a:off x="8242765" y="2062552"/>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CS</a:t>
              </a:r>
            </a:p>
          </p:txBody>
        </p:sp>
        <p:sp>
          <p:nvSpPr>
            <p:cNvPr id="189" name="Rectangle 19"/>
            <p:cNvSpPr>
              <a:spLocks noChangeArrowheads="1"/>
            </p:cNvSpPr>
            <p:nvPr/>
          </p:nvSpPr>
          <p:spPr bwMode="auto">
            <a:xfrm>
              <a:off x="8735785" y="3218120"/>
              <a:ext cx="504825" cy="543158"/>
            </a:xfrm>
            <a:prstGeom prst="roundRect">
              <a:avLst/>
            </a:prstGeom>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Ma</a:t>
              </a:r>
            </a:p>
          </p:txBody>
        </p:sp>
      </p:grpSp>
      <p:grpSp>
        <p:nvGrpSpPr>
          <p:cNvPr id="8" name="Group 7"/>
          <p:cNvGrpSpPr/>
          <p:nvPr/>
        </p:nvGrpSpPr>
        <p:grpSpPr>
          <a:xfrm>
            <a:off x="7273268" y="6180635"/>
            <a:ext cx="1747769" cy="564528"/>
            <a:chOff x="9059994" y="6108559"/>
            <a:chExt cx="2598579" cy="787794"/>
          </a:xfrm>
        </p:grpSpPr>
        <p:sp>
          <p:nvSpPr>
            <p:cNvPr id="211" name="Rectangle 210"/>
            <p:cNvSpPr/>
            <p:nvPr/>
          </p:nvSpPr>
          <p:spPr>
            <a:xfrm>
              <a:off x="9059994" y="6108559"/>
              <a:ext cx="2548694" cy="7770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2" name="Picture 211"/>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9109880" y="6119300"/>
              <a:ext cx="2548693" cy="777053"/>
            </a:xfrm>
            <a:prstGeom prst="rect">
              <a:avLst/>
            </a:prstGeom>
            <a:ln>
              <a:noFill/>
            </a:ln>
          </p:spPr>
        </p:pic>
      </p:grpSp>
      <p:grpSp>
        <p:nvGrpSpPr>
          <p:cNvPr id="13" name="Group 12"/>
          <p:cNvGrpSpPr/>
          <p:nvPr/>
        </p:nvGrpSpPr>
        <p:grpSpPr>
          <a:xfrm>
            <a:off x="1271995" y="4721182"/>
            <a:ext cx="1509055" cy="415134"/>
            <a:chOff x="1827204" y="4677493"/>
            <a:chExt cx="2003945" cy="543158"/>
          </a:xfrm>
        </p:grpSpPr>
        <p:sp>
          <p:nvSpPr>
            <p:cNvPr id="224" name="Rectangle 41"/>
            <p:cNvSpPr>
              <a:spLocks noChangeArrowheads="1"/>
            </p:cNvSpPr>
            <p:nvPr/>
          </p:nvSpPr>
          <p:spPr bwMode="auto">
            <a:xfrm rot="23292">
              <a:off x="1827204" y="4679197"/>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p>
          </p:txBody>
        </p:sp>
        <p:sp>
          <p:nvSpPr>
            <p:cNvPr id="225" name="Rectangle 19"/>
            <p:cNvSpPr>
              <a:spLocks noChangeArrowheads="1"/>
            </p:cNvSpPr>
            <p:nvPr/>
          </p:nvSpPr>
          <p:spPr bwMode="auto">
            <a:xfrm>
              <a:off x="2830279" y="4677493"/>
              <a:ext cx="504825" cy="543158"/>
            </a:xfrm>
            <a:prstGeom prst="roundRect">
              <a:avLst/>
            </a:prstGeom>
            <a:solidFill>
              <a:srgbClr val="BEEC9A"/>
            </a:solidFill>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P</a:t>
              </a:r>
            </a:p>
          </p:txBody>
        </p:sp>
        <p:sp>
          <p:nvSpPr>
            <p:cNvPr id="226" name="Rectangle 41"/>
            <p:cNvSpPr>
              <a:spLocks noChangeArrowheads="1"/>
            </p:cNvSpPr>
            <p:nvPr/>
          </p:nvSpPr>
          <p:spPr bwMode="auto">
            <a:xfrm rot="23292">
              <a:off x="2326997" y="4679197"/>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p>
          </p:txBody>
        </p:sp>
        <p:sp>
          <p:nvSpPr>
            <p:cNvPr id="227" name="Rectangle 19"/>
            <p:cNvSpPr>
              <a:spLocks noChangeArrowheads="1"/>
            </p:cNvSpPr>
            <p:nvPr/>
          </p:nvSpPr>
          <p:spPr bwMode="auto">
            <a:xfrm>
              <a:off x="3326324" y="4677493"/>
              <a:ext cx="504825" cy="543158"/>
            </a:xfrm>
            <a:prstGeom prst="roundRect">
              <a:avLst/>
            </a:prstGeom>
            <a:solidFill>
              <a:srgbClr val="BEEC9A"/>
            </a:solidFill>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P</a:t>
              </a:r>
            </a:p>
          </p:txBody>
        </p:sp>
      </p:grpSp>
      <p:grpSp>
        <p:nvGrpSpPr>
          <p:cNvPr id="16" name="Group 15"/>
          <p:cNvGrpSpPr/>
          <p:nvPr/>
        </p:nvGrpSpPr>
        <p:grpSpPr>
          <a:xfrm>
            <a:off x="5401081" y="4370064"/>
            <a:ext cx="1120345" cy="1117818"/>
            <a:chOff x="7209512" y="4079705"/>
            <a:chExt cx="2014616" cy="1681887"/>
          </a:xfrm>
        </p:grpSpPr>
        <p:sp>
          <p:nvSpPr>
            <p:cNvPr id="245" name="Rectangle 41"/>
            <p:cNvSpPr>
              <a:spLocks noChangeArrowheads="1"/>
            </p:cNvSpPr>
            <p:nvPr/>
          </p:nvSpPr>
          <p:spPr bwMode="auto">
            <a:xfrm rot="23292">
              <a:off x="7220183" y="4081409"/>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CS</a:t>
              </a:r>
            </a:p>
          </p:txBody>
        </p:sp>
        <p:sp>
          <p:nvSpPr>
            <p:cNvPr id="246" name="Rectangle 19"/>
            <p:cNvSpPr>
              <a:spLocks noChangeArrowheads="1"/>
            </p:cNvSpPr>
            <p:nvPr/>
          </p:nvSpPr>
          <p:spPr bwMode="auto">
            <a:xfrm>
              <a:off x="7716160" y="5218434"/>
              <a:ext cx="504825" cy="543158"/>
            </a:xfrm>
            <a:prstGeom prst="roundRect">
              <a:avLst/>
            </a:prstGeom>
            <a:solidFill>
              <a:srgbClr val="BEEC9A"/>
            </a:solidFill>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P</a:t>
              </a:r>
            </a:p>
          </p:txBody>
        </p:sp>
        <p:sp>
          <p:nvSpPr>
            <p:cNvPr id="247" name="Rectangle 41"/>
            <p:cNvSpPr>
              <a:spLocks noChangeArrowheads="1"/>
            </p:cNvSpPr>
            <p:nvPr/>
          </p:nvSpPr>
          <p:spPr bwMode="auto">
            <a:xfrm rot="23292">
              <a:off x="7719976" y="4081409"/>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CS</a:t>
              </a:r>
            </a:p>
          </p:txBody>
        </p:sp>
        <p:sp>
          <p:nvSpPr>
            <p:cNvPr id="248" name="Rectangle 19"/>
            <p:cNvSpPr>
              <a:spLocks noChangeArrowheads="1"/>
            </p:cNvSpPr>
            <p:nvPr/>
          </p:nvSpPr>
          <p:spPr bwMode="auto">
            <a:xfrm>
              <a:off x="8719303" y="4079705"/>
              <a:ext cx="504825" cy="543158"/>
            </a:xfrm>
            <a:prstGeom prst="roundRect">
              <a:avLst/>
            </a:prstGeom>
            <a:solidFill>
              <a:srgbClr val="BEEC9A"/>
            </a:solidFill>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P</a:t>
              </a:r>
            </a:p>
          </p:txBody>
        </p:sp>
        <p:sp>
          <p:nvSpPr>
            <p:cNvPr id="249" name="Rectangle 41"/>
            <p:cNvSpPr>
              <a:spLocks noChangeArrowheads="1"/>
            </p:cNvSpPr>
            <p:nvPr/>
          </p:nvSpPr>
          <p:spPr bwMode="auto">
            <a:xfrm rot="23292">
              <a:off x="7209512" y="4649638"/>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CS</a:t>
              </a:r>
            </a:p>
          </p:txBody>
        </p:sp>
        <p:sp>
          <p:nvSpPr>
            <p:cNvPr id="250" name="Rectangle 19"/>
            <p:cNvSpPr>
              <a:spLocks noChangeArrowheads="1"/>
            </p:cNvSpPr>
            <p:nvPr/>
          </p:nvSpPr>
          <p:spPr bwMode="auto">
            <a:xfrm>
              <a:off x="8212587" y="4647934"/>
              <a:ext cx="504825" cy="543158"/>
            </a:xfrm>
            <a:prstGeom prst="roundRect">
              <a:avLst/>
            </a:prstGeom>
            <a:solidFill>
              <a:srgbClr val="BEEC9A"/>
            </a:solidFill>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P</a:t>
              </a:r>
            </a:p>
          </p:txBody>
        </p:sp>
        <p:sp>
          <p:nvSpPr>
            <p:cNvPr id="251" name="Rectangle 41"/>
            <p:cNvSpPr>
              <a:spLocks noChangeArrowheads="1"/>
            </p:cNvSpPr>
            <p:nvPr/>
          </p:nvSpPr>
          <p:spPr bwMode="auto">
            <a:xfrm rot="23292">
              <a:off x="7709305" y="4649638"/>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CS</a:t>
              </a:r>
            </a:p>
          </p:txBody>
        </p:sp>
        <p:sp>
          <p:nvSpPr>
            <p:cNvPr id="252" name="Rectangle 19"/>
            <p:cNvSpPr>
              <a:spLocks noChangeArrowheads="1"/>
            </p:cNvSpPr>
            <p:nvPr/>
          </p:nvSpPr>
          <p:spPr bwMode="auto">
            <a:xfrm>
              <a:off x="8708632" y="4647934"/>
              <a:ext cx="504825" cy="543158"/>
            </a:xfrm>
            <a:prstGeom prst="roundRect">
              <a:avLst/>
            </a:prstGeom>
            <a:solidFill>
              <a:srgbClr val="BEEC9A"/>
            </a:solidFill>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P</a:t>
              </a:r>
            </a:p>
          </p:txBody>
        </p:sp>
        <p:sp>
          <p:nvSpPr>
            <p:cNvPr id="253" name="Rectangle 41"/>
            <p:cNvSpPr>
              <a:spLocks noChangeArrowheads="1"/>
            </p:cNvSpPr>
            <p:nvPr/>
          </p:nvSpPr>
          <p:spPr bwMode="auto">
            <a:xfrm rot="23292">
              <a:off x="7209981" y="5220138"/>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CS</a:t>
              </a:r>
            </a:p>
          </p:txBody>
        </p:sp>
        <p:sp>
          <p:nvSpPr>
            <p:cNvPr id="254" name="Rectangle 19"/>
            <p:cNvSpPr>
              <a:spLocks noChangeArrowheads="1"/>
            </p:cNvSpPr>
            <p:nvPr/>
          </p:nvSpPr>
          <p:spPr bwMode="auto">
            <a:xfrm>
              <a:off x="8213056" y="5218434"/>
              <a:ext cx="504825" cy="543158"/>
            </a:xfrm>
            <a:prstGeom prst="roundRect">
              <a:avLst/>
            </a:prstGeom>
            <a:solidFill>
              <a:srgbClr val="BEEC9A"/>
            </a:solidFill>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P</a:t>
              </a:r>
            </a:p>
          </p:txBody>
        </p:sp>
        <p:sp>
          <p:nvSpPr>
            <p:cNvPr id="255" name="Rectangle 41"/>
            <p:cNvSpPr>
              <a:spLocks noChangeArrowheads="1"/>
            </p:cNvSpPr>
            <p:nvPr/>
          </p:nvSpPr>
          <p:spPr bwMode="auto">
            <a:xfrm rot="23292">
              <a:off x="8227497" y="4087501"/>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CS</a:t>
              </a:r>
            </a:p>
          </p:txBody>
        </p:sp>
        <p:sp>
          <p:nvSpPr>
            <p:cNvPr id="256" name="Rectangle 19"/>
            <p:cNvSpPr>
              <a:spLocks noChangeArrowheads="1"/>
            </p:cNvSpPr>
            <p:nvPr/>
          </p:nvSpPr>
          <p:spPr bwMode="auto">
            <a:xfrm>
              <a:off x="8709101" y="5218434"/>
              <a:ext cx="504825" cy="543158"/>
            </a:xfrm>
            <a:prstGeom prst="roundRect">
              <a:avLst/>
            </a:prstGeom>
            <a:solidFill>
              <a:srgbClr val="BEEC9A"/>
            </a:solidFill>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P</a:t>
              </a:r>
            </a:p>
          </p:txBody>
        </p:sp>
      </p:grpSp>
      <p:sp>
        <p:nvSpPr>
          <p:cNvPr id="19" name="TextBox 18"/>
          <p:cNvSpPr txBox="1"/>
          <p:nvPr/>
        </p:nvSpPr>
        <p:spPr>
          <a:xfrm>
            <a:off x="6432316" y="2089507"/>
            <a:ext cx="165772" cy="1569660"/>
          </a:xfrm>
          <a:prstGeom prst="rect">
            <a:avLst/>
          </a:prstGeom>
          <a:noFill/>
        </p:spPr>
        <p:txBody>
          <a:bodyPr wrap="square" rtlCol="0">
            <a:spAutoFit/>
          </a:bodyPr>
          <a:lstStyle/>
          <a:p>
            <a:r>
              <a:rPr lang="en-GB" sz="9600" dirty="0">
                <a:solidFill>
                  <a:schemeClr val="bg1">
                    <a:lumMod val="75000"/>
                  </a:schemeClr>
                </a:solidFill>
                <a:latin typeface="Avenir Light" charset="0"/>
                <a:ea typeface="Avenir Light" charset="0"/>
                <a:cs typeface="Avenir Light" charset="0"/>
              </a:rPr>
              <a:t>}</a:t>
            </a:r>
          </a:p>
        </p:txBody>
      </p:sp>
      <p:sp>
        <p:nvSpPr>
          <p:cNvPr id="266" name="TextBox 265"/>
          <p:cNvSpPr txBox="1"/>
          <p:nvPr/>
        </p:nvSpPr>
        <p:spPr>
          <a:xfrm>
            <a:off x="4915524" y="2089507"/>
            <a:ext cx="609790" cy="1569660"/>
          </a:xfrm>
          <a:prstGeom prst="rect">
            <a:avLst/>
          </a:prstGeom>
          <a:noFill/>
        </p:spPr>
        <p:txBody>
          <a:bodyPr wrap="square" rtlCol="0">
            <a:spAutoFit/>
          </a:bodyPr>
          <a:lstStyle/>
          <a:p>
            <a:r>
              <a:rPr lang="en-GB" sz="9600" dirty="0">
                <a:solidFill>
                  <a:schemeClr val="bg1">
                    <a:lumMod val="75000"/>
                  </a:schemeClr>
                </a:solidFill>
                <a:latin typeface="Avenir Light" charset="0"/>
                <a:ea typeface="Avenir Light" charset="0"/>
                <a:cs typeface="Avenir Light" charset="0"/>
              </a:rPr>
              <a:t>{</a:t>
            </a:r>
          </a:p>
        </p:txBody>
      </p:sp>
      <p:sp>
        <p:nvSpPr>
          <p:cNvPr id="269" name="TextBox 268"/>
          <p:cNvSpPr txBox="1"/>
          <p:nvPr/>
        </p:nvSpPr>
        <p:spPr>
          <a:xfrm>
            <a:off x="6434923" y="4016520"/>
            <a:ext cx="165772" cy="1569660"/>
          </a:xfrm>
          <a:prstGeom prst="rect">
            <a:avLst/>
          </a:prstGeom>
          <a:noFill/>
        </p:spPr>
        <p:txBody>
          <a:bodyPr wrap="square" rtlCol="0">
            <a:spAutoFit/>
          </a:bodyPr>
          <a:lstStyle/>
          <a:p>
            <a:r>
              <a:rPr lang="en-GB" sz="9600" dirty="0">
                <a:solidFill>
                  <a:schemeClr val="bg1">
                    <a:lumMod val="75000"/>
                  </a:schemeClr>
                </a:solidFill>
                <a:latin typeface="Avenir Light" charset="0"/>
                <a:ea typeface="Avenir Light" charset="0"/>
                <a:cs typeface="Avenir Light" charset="0"/>
              </a:rPr>
              <a:t>}</a:t>
            </a:r>
          </a:p>
        </p:txBody>
      </p:sp>
      <p:sp>
        <p:nvSpPr>
          <p:cNvPr id="270" name="TextBox 269"/>
          <p:cNvSpPr txBox="1"/>
          <p:nvPr/>
        </p:nvSpPr>
        <p:spPr>
          <a:xfrm>
            <a:off x="4924062" y="4016520"/>
            <a:ext cx="165772" cy="1569660"/>
          </a:xfrm>
          <a:prstGeom prst="rect">
            <a:avLst/>
          </a:prstGeom>
          <a:noFill/>
        </p:spPr>
        <p:txBody>
          <a:bodyPr wrap="square" rtlCol="0">
            <a:spAutoFit/>
          </a:bodyPr>
          <a:lstStyle/>
          <a:p>
            <a:r>
              <a:rPr lang="en-GB" sz="9600" dirty="0">
                <a:solidFill>
                  <a:schemeClr val="bg1">
                    <a:lumMod val="75000"/>
                  </a:schemeClr>
                </a:solidFill>
                <a:latin typeface="Avenir Light" charset="0"/>
                <a:ea typeface="Avenir Light" charset="0"/>
                <a:cs typeface="Avenir Light" charset="0"/>
              </a:rPr>
              <a:t>{</a:t>
            </a:r>
          </a:p>
        </p:txBody>
      </p:sp>
      <p:grpSp>
        <p:nvGrpSpPr>
          <p:cNvPr id="2" name="Group 1"/>
          <p:cNvGrpSpPr/>
          <p:nvPr/>
        </p:nvGrpSpPr>
        <p:grpSpPr>
          <a:xfrm>
            <a:off x="1259022" y="1352585"/>
            <a:ext cx="1520473" cy="463251"/>
            <a:chOff x="1294682" y="1353943"/>
            <a:chExt cx="1617079" cy="481199"/>
          </a:xfrm>
        </p:grpSpPr>
        <p:sp>
          <p:nvSpPr>
            <p:cNvPr id="151" name="Rectangle 41"/>
            <p:cNvSpPr>
              <a:spLocks noChangeArrowheads="1"/>
            </p:cNvSpPr>
            <p:nvPr/>
          </p:nvSpPr>
          <p:spPr bwMode="auto">
            <a:xfrm rot="23292">
              <a:off x="1294682" y="1357195"/>
              <a:ext cx="402685" cy="477947"/>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p>
          </p:txBody>
        </p:sp>
        <p:sp>
          <p:nvSpPr>
            <p:cNvPr id="153" name="Rectangle 41"/>
            <p:cNvSpPr>
              <a:spLocks noChangeArrowheads="1"/>
            </p:cNvSpPr>
            <p:nvPr/>
          </p:nvSpPr>
          <p:spPr bwMode="auto">
            <a:xfrm rot="23292">
              <a:off x="1693353" y="1357195"/>
              <a:ext cx="402685" cy="477947"/>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endParaRPr lang="en-GB" altLang="en-US" sz="1600" dirty="0">
                <a:solidFill>
                  <a:srgbClr val="000000"/>
                </a:solidFill>
                <a:latin typeface="Arial" charset="0"/>
              </a:endParaRPr>
            </a:p>
          </p:txBody>
        </p:sp>
        <p:sp>
          <p:nvSpPr>
            <p:cNvPr id="155" name="Rectangle 41"/>
            <p:cNvSpPr>
              <a:spLocks noChangeArrowheads="1"/>
            </p:cNvSpPr>
            <p:nvPr/>
          </p:nvSpPr>
          <p:spPr bwMode="auto">
            <a:xfrm rot="23292">
              <a:off x="2100882" y="1353944"/>
              <a:ext cx="402685" cy="477947"/>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endParaRPr lang="en-GB" altLang="en-US" sz="1600" dirty="0">
                <a:solidFill>
                  <a:srgbClr val="000000"/>
                </a:solidFill>
                <a:latin typeface="Arial" charset="0"/>
              </a:endParaRPr>
            </a:p>
          </p:txBody>
        </p:sp>
        <p:sp>
          <p:nvSpPr>
            <p:cNvPr id="156" name="Rectangle 41"/>
            <p:cNvSpPr>
              <a:spLocks noChangeArrowheads="1"/>
            </p:cNvSpPr>
            <p:nvPr/>
          </p:nvSpPr>
          <p:spPr bwMode="auto">
            <a:xfrm rot="23292">
              <a:off x="2509076" y="1353943"/>
              <a:ext cx="402685" cy="477947"/>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endParaRPr lang="en-GB" altLang="en-US" sz="1600" dirty="0">
                <a:solidFill>
                  <a:srgbClr val="000000"/>
                </a:solidFill>
                <a:latin typeface="Arial" charset="0"/>
              </a:endParaRPr>
            </a:p>
          </p:txBody>
        </p:sp>
      </p:grpSp>
      <p:sp>
        <p:nvSpPr>
          <p:cNvPr id="275" name="Rounded Rectangle 274"/>
          <p:cNvSpPr/>
          <p:nvPr/>
        </p:nvSpPr>
        <p:spPr>
          <a:xfrm>
            <a:off x="4799" y="2413052"/>
            <a:ext cx="1174234" cy="1185263"/>
          </a:xfrm>
          <a:prstGeom prst="roundRect">
            <a:avLst>
              <a:gd name="adj" fmla="val 10000"/>
            </a:avLst>
          </a:prstGeom>
          <a:solidFill>
            <a:schemeClr val="accent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nchor="ctr"/>
          <a:lstStyle/>
          <a:p>
            <a:pPr algn="ctr"/>
            <a:r>
              <a:rPr lang="en-GB" sz="1600" dirty="0" smtClean="0"/>
              <a:t>Maths &amp; Computer Science</a:t>
            </a:r>
            <a:endParaRPr lang="en-GB" sz="1600" dirty="0"/>
          </a:p>
        </p:txBody>
      </p:sp>
      <p:grpSp>
        <p:nvGrpSpPr>
          <p:cNvPr id="291" name="Group 290"/>
          <p:cNvGrpSpPr/>
          <p:nvPr/>
        </p:nvGrpSpPr>
        <p:grpSpPr>
          <a:xfrm>
            <a:off x="7555066" y="2446323"/>
            <a:ext cx="1119039" cy="1111439"/>
            <a:chOff x="7236665" y="2062552"/>
            <a:chExt cx="2016372" cy="1698726"/>
          </a:xfrm>
        </p:grpSpPr>
        <p:sp>
          <p:nvSpPr>
            <p:cNvPr id="292" name="Rectangle 41"/>
            <p:cNvSpPr>
              <a:spLocks noChangeArrowheads="1"/>
            </p:cNvSpPr>
            <p:nvPr/>
          </p:nvSpPr>
          <p:spPr bwMode="auto">
            <a:xfrm rot="23292">
              <a:off x="7241978" y="2064095"/>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CS</a:t>
              </a:r>
            </a:p>
          </p:txBody>
        </p:sp>
        <p:sp>
          <p:nvSpPr>
            <p:cNvPr id="293" name="Rectangle 19"/>
            <p:cNvSpPr>
              <a:spLocks noChangeArrowheads="1"/>
            </p:cNvSpPr>
            <p:nvPr/>
          </p:nvSpPr>
          <p:spPr bwMode="auto">
            <a:xfrm>
              <a:off x="7738722" y="3218120"/>
              <a:ext cx="504825" cy="543158"/>
            </a:xfrm>
            <a:prstGeom prst="roundRect">
              <a:avLst/>
            </a:prstGeom>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Ma</a:t>
              </a:r>
            </a:p>
          </p:txBody>
        </p:sp>
        <p:sp>
          <p:nvSpPr>
            <p:cNvPr id="294" name="Rectangle 41"/>
            <p:cNvSpPr>
              <a:spLocks noChangeArrowheads="1"/>
            </p:cNvSpPr>
            <p:nvPr/>
          </p:nvSpPr>
          <p:spPr bwMode="auto">
            <a:xfrm rot="23292">
              <a:off x="7741771" y="2064095"/>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CS</a:t>
              </a:r>
            </a:p>
          </p:txBody>
        </p:sp>
        <p:sp>
          <p:nvSpPr>
            <p:cNvPr id="295" name="Rectangle 19"/>
            <p:cNvSpPr>
              <a:spLocks noChangeArrowheads="1"/>
            </p:cNvSpPr>
            <p:nvPr/>
          </p:nvSpPr>
          <p:spPr bwMode="auto">
            <a:xfrm>
              <a:off x="8748212" y="2066497"/>
              <a:ext cx="504825" cy="543158"/>
            </a:xfrm>
            <a:prstGeom prst="roundRect">
              <a:avLst/>
            </a:prstGeom>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Ma</a:t>
              </a:r>
            </a:p>
          </p:txBody>
        </p:sp>
        <p:sp>
          <p:nvSpPr>
            <p:cNvPr id="296" name="Rectangle 41"/>
            <p:cNvSpPr>
              <a:spLocks noChangeArrowheads="1"/>
            </p:cNvSpPr>
            <p:nvPr/>
          </p:nvSpPr>
          <p:spPr bwMode="auto">
            <a:xfrm rot="23292">
              <a:off x="7238612" y="2640320"/>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CS</a:t>
              </a:r>
            </a:p>
          </p:txBody>
        </p:sp>
        <p:sp>
          <p:nvSpPr>
            <p:cNvPr id="297" name="Rectangle 19"/>
            <p:cNvSpPr>
              <a:spLocks noChangeArrowheads="1"/>
            </p:cNvSpPr>
            <p:nvPr/>
          </p:nvSpPr>
          <p:spPr bwMode="auto">
            <a:xfrm>
              <a:off x="8241687" y="2638616"/>
              <a:ext cx="504825" cy="543158"/>
            </a:xfrm>
            <a:prstGeom prst="roundRect">
              <a:avLst/>
            </a:prstGeom>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Ma</a:t>
              </a:r>
            </a:p>
          </p:txBody>
        </p:sp>
        <p:sp>
          <p:nvSpPr>
            <p:cNvPr id="298" name="Rectangle 41"/>
            <p:cNvSpPr>
              <a:spLocks noChangeArrowheads="1"/>
            </p:cNvSpPr>
            <p:nvPr/>
          </p:nvSpPr>
          <p:spPr bwMode="auto">
            <a:xfrm rot="23292">
              <a:off x="7738405" y="2640320"/>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CS</a:t>
              </a:r>
            </a:p>
          </p:txBody>
        </p:sp>
        <p:sp>
          <p:nvSpPr>
            <p:cNvPr id="299" name="Rectangle 19"/>
            <p:cNvSpPr>
              <a:spLocks noChangeArrowheads="1"/>
            </p:cNvSpPr>
            <p:nvPr/>
          </p:nvSpPr>
          <p:spPr bwMode="auto">
            <a:xfrm>
              <a:off x="8737732" y="2638616"/>
              <a:ext cx="504825" cy="543158"/>
            </a:xfrm>
            <a:prstGeom prst="roundRect">
              <a:avLst/>
            </a:prstGeom>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Ma</a:t>
              </a:r>
            </a:p>
          </p:txBody>
        </p:sp>
        <p:sp>
          <p:nvSpPr>
            <p:cNvPr id="300" name="Rectangle 41"/>
            <p:cNvSpPr>
              <a:spLocks noChangeArrowheads="1"/>
            </p:cNvSpPr>
            <p:nvPr/>
          </p:nvSpPr>
          <p:spPr bwMode="auto">
            <a:xfrm rot="23292">
              <a:off x="7236665" y="3219824"/>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CS</a:t>
              </a:r>
            </a:p>
          </p:txBody>
        </p:sp>
        <p:sp>
          <p:nvSpPr>
            <p:cNvPr id="301" name="Rectangle 19"/>
            <p:cNvSpPr>
              <a:spLocks noChangeArrowheads="1"/>
            </p:cNvSpPr>
            <p:nvPr/>
          </p:nvSpPr>
          <p:spPr bwMode="auto">
            <a:xfrm>
              <a:off x="8239740" y="3218120"/>
              <a:ext cx="504825" cy="543158"/>
            </a:xfrm>
            <a:prstGeom prst="roundRect">
              <a:avLst/>
            </a:prstGeom>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Ma</a:t>
              </a:r>
            </a:p>
          </p:txBody>
        </p:sp>
        <p:sp>
          <p:nvSpPr>
            <p:cNvPr id="302" name="Rectangle 41"/>
            <p:cNvSpPr>
              <a:spLocks noChangeArrowheads="1"/>
            </p:cNvSpPr>
            <p:nvPr/>
          </p:nvSpPr>
          <p:spPr bwMode="auto">
            <a:xfrm rot="23292">
              <a:off x="8242765" y="2062552"/>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CS</a:t>
              </a:r>
            </a:p>
          </p:txBody>
        </p:sp>
        <p:sp>
          <p:nvSpPr>
            <p:cNvPr id="303" name="Rectangle 19"/>
            <p:cNvSpPr>
              <a:spLocks noChangeArrowheads="1"/>
            </p:cNvSpPr>
            <p:nvPr/>
          </p:nvSpPr>
          <p:spPr bwMode="auto">
            <a:xfrm>
              <a:off x="8735785" y="3218120"/>
              <a:ext cx="504825" cy="543158"/>
            </a:xfrm>
            <a:prstGeom prst="roundRect">
              <a:avLst/>
            </a:prstGeom>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Ma</a:t>
              </a:r>
            </a:p>
          </p:txBody>
        </p:sp>
      </p:grpSp>
      <p:sp>
        <p:nvSpPr>
          <p:cNvPr id="304" name="TextBox 303"/>
          <p:cNvSpPr txBox="1"/>
          <p:nvPr/>
        </p:nvSpPr>
        <p:spPr>
          <a:xfrm>
            <a:off x="8592230" y="2091630"/>
            <a:ext cx="165772" cy="1569660"/>
          </a:xfrm>
          <a:prstGeom prst="rect">
            <a:avLst/>
          </a:prstGeom>
          <a:noFill/>
        </p:spPr>
        <p:txBody>
          <a:bodyPr wrap="square" rtlCol="0">
            <a:spAutoFit/>
          </a:bodyPr>
          <a:lstStyle/>
          <a:p>
            <a:r>
              <a:rPr lang="en-GB" sz="9600" dirty="0">
                <a:solidFill>
                  <a:schemeClr val="bg1">
                    <a:lumMod val="75000"/>
                  </a:schemeClr>
                </a:solidFill>
                <a:latin typeface="Avenir Light" charset="0"/>
                <a:ea typeface="Avenir Light" charset="0"/>
                <a:cs typeface="Avenir Light" charset="0"/>
              </a:rPr>
              <a:t>}</a:t>
            </a:r>
          </a:p>
        </p:txBody>
      </p:sp>
      <p:sp>
        <p:nvSpPr>
          <p:cNvPr id="305" name="TextBox 304"/>
          <p:cNvSpPr txBox="1"/>
          <p:nvPr/>
        </p:nvSpPr>
        <p:spPr>
          <a:xfrm>
            <a:off x="7075438" y="2091630"/>
            <a:ext cx="609790" cy="1569660"/>
          </a:xfrm>
          <a:prstGeom prst="rect">
            <a:avLst/>
          </a:prstGeom>
          <a:noFill/>
        </p:spPr>
        <p:txBody>
          <a:bodyPr wrap="square" rtlCol="0">
            <a:spAutoFit/>
          </a:bodyPr>
          <a:lstStyle/>
          <a:p>
            <a:r>
              <a:rPr lang="en-GB" sz="9600" dirty="0">
                <a:solidFill>
                  <a:schemeClr val="bg1">
                    <a:lumMod val="75000"/>
                  </a:schemeClr>
                </a:solidFill>
                <a:latin typeface="Avenir Light" charset="0"/>
                <a:ea typeface="Avenir Light" charset="0"/>
                <a:cs typeface="Avenir Light" charset="0"/>
              </a:rPr>
              <a:t>{</a:t>
            </a:r>
          </a:p>
        </p:txBody>
      </p:sp>
      <p:grpSp>
        <p:nvGrpSpPr>
          <p:cNvPr id="311" name="Group 310"/>
          <p:cNvGrpSpPr/>
          <p:nvPr/>
        </p:nvGrpSpPr>
        <p:grpSpPr>
          <a:xfrm>
            <a:off x="7551927" y="4364291"/>
            <a:ext cx="1120084" cy="1117818"/>
            <a:chOff x="7209981" y="4079705"/>
            <a:chExt cx="2014147" cy="1681887"/>
          </a:xfrm>
        </p:grpSpPr>
        <p:sp>
          <p:nvSpPr>
            <p:cNvPr id="312" name="Rectangle 41"/>
            <p:cNvSpPr>
              <a:spLocks noChangeArrowheads="1"/>
            </p:cNvSpPr>
            <p:nvPr/>
          </p:nvSpPr>
          <p:spPr bwMode="auto">
            <a:xfrm rot="23292">
              <a:off x="7220183" y="4081409"/>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CS</a:t>
              </a:r>
            </a:p>
          </p:txBody>
        </p:sp>
        <p:sp>
          <p:nvSpPr>
            <p:cNvPr id="313" name="Rectangle 19"/>
            <p:cNvSpPr>
              <a:spLocks noChangeArrowheads="1"/>
            </p:cNvSpPr>
            <p:nvPr/>
          </p:nvSpPr>
          <p:spPr bwMode="auto">
            <a:xfrm>
              <a:off x="7716160" y="5218434"/>
              <a:ext cx="504825" cy="543158"/>
            </a:xfrm>
            <a:prstGeom prst="roundRect">
              <a:avLst/>
            </a:prstGeom>
            <a:solidFill>
              <a:srgbClr val="BEEC9A"/>
            </a:solidFill>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P</a:t>
              </a:r>
            </a:p>
          </p:txBody>
        </p:sp>
        <p:sp>
          <p:nvSpPr>
            <p:cNvPr id="314" name="Rectangle 41"/>
            <p:cNvSpPr>
              <a:spLocks noChangeArrowheads="1"/>
            </p:cNvSpPr>
            <p:nvPr/>
          </p:nvSpPr>
          <p:spPr bwMode="auto">
            <a:xfrm rot="23292">
              <a:off x="7719976" y="4081409"/>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CS</a:t>
              </a:r>
            </a:p>
          </p:txBody>
        </p:sp>
        <p:sp>
          <p:nvSpPr>
            <p:cNvPr id="315" name="Rectangle 19"/>
            <p:cNvSpPr>
              <a:spLocks noChangeArrowheads="1"/>
            </p:cNvSpPr>
            <p:nvPr/>
          </p:nvSpPr>
          <p:spPr bwMode="auto">
            <a:xfrm>
              <a:off x="8719303" y="4079705"/>
              <a:ext cx="504825" cy="543158"/>
            </a:xfrm>
            <a:prstGeom prst="roundRect">
              <a:avLst/>
            </a:prstGeom>
            <a:solidFill>
              <a:srgbClr val="BEEC9A"/>
            </a:solidFill>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P</a:t>
              </a:r>
            </a:p>
          </p:txBody>
        </p:sp>
        <p:sp>
          <p:nvSpPr>
            <p:cNvPr id="320" name="Rectangle 41"/>
            <p:cNvSpPr>
              <a:spLocks noChangeArrowheads="1"/>
            </p:cNvSpPr>
            <p:nvPr/>
          </p:nvSpPr>
          <p:spPr bwMode="auto">
            <a:xfrm rot="23292">
              <a:off x="7209981" y="5220138"/>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CS</a:t>
              </a:r>
            </a:p>
          </p:txBody>
        </p:sp>
        <p:sp>
          <p:nvSpPr>
            <p:cNvPr id="321" name="Rectangle 19"/>
            <p:cNvSpPr>
              <a:spLocks noChangeArrowheads="1"/>
            </p:cNvSpPr>
            <p:nvPr/>
          </p:nvSpPr>
          <p:spPr bwMode="auto">
            <a:xfrm>
              <a:off x="8213056" y="5218434"/>
              <a:ext cx="504825" cy="543158"/>
            </a:xfrm>
            <a:prstGeom prst="roundRect">
              <a:avLst/>
            </a:prstGeom>
            <a:solidFill>
              <a:srgbClr val="BEEC9A"/>
            </a:solidFill>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P</a:t>
              </a:r>
            </a:p>
          </p:txBody>
        </p:sp>
        <p:sp>
          <p:nvSpPr>
            <p:cNvPr id="322" name="Rectangle 41"/>
            <p:cNvSpPr>
              <a:spLocks noChangeArrowheads="1"/>
            </p:cNvSpPr>
            <p:nvPr/>
          </p:nvSpPr>
          <p:spPr bwMode="auto">
            <a:xfrm rot="23292">
              <a:off x="8227497" y="4087501"/>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CS</a:t>
              </a:r>
            </a:p>
          </p:txBody>
        </p:sp>
        <p:sp>
          <p:nvSpPr>
            <p:cNvPr id="323" name="Rectangle 19"/>
            <p:cNvSpPr>
              <a:spLocks noChangeArrowheads="1"/>
            </p:cNvSpPr>
            <p:nvPr/>
          </p:nvSpPr>
          <p:spPr bwMode="auto">
            <a:xfrm>
              <a:off x="8709101" y="5218434"/>
              <a:ext cx="504825" cy="543158"/>
            </a:xfrm>
            <a:prstGeom prst="roundRect">
              <a:avLst/>
            </a:prstGeom>
            <a:solidFill>
              <a:srgbClr val="BEEC9A"/>
            </a:solidFill>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400" dirty="0">
                  <a:solidFill>
                    <a:srgbClr val="000000"/>
                  </a:solidFill>
                  <a:latin typeface="Arial" charset="0"/>
                </a:rPr>
                <a:t>P</a:t>
              </a:r>
            </a:p>
          </p:txBody>
        </p:sp>
      </p:grpSp>
      <p:sp>
        <p:nvSpPr>
          <p:cNvPr id="324" name="TextBox 323"/>
          <p:cNvSpPr txBox="1"/>
          <p:nvPr/>
        </p:nvSpPr>
        <p:spPr>
          <a:xfrm>
            <a:off x="8585509" y="4010747"/>
            <a:ext cx="165772" cy="1569660"/>
          </a:xfrm>
          <a:prstGeom prst="rect">
            <a:avLst/>
          </a:prstGeom>
          <a:noFill/>
        </p:spPr>
        <p:txBody>
          <a:bodyPr wrap="square" rtlCol="0">
            <a:spAutoFit/>
          </a:bodyPr>
          <a:lstStyle/>
          <a:p>
            <a:r>
              <a:rPr lang="en-GB" sz="9600" dirty="0">
                <a:solidFill>
                  <a:schemeClr val="bg1">
                    <a:lumMod val="75000"/>
                  </a:schemeClr>
                </a:solidFill>
                <a:latin typeface="Avenir Light" charset="0"/>
                <a:ea typeface="Avenir Light" charset="0"/>
                <a:cs typeface="Avenir Light" charset="0"/>
              </a:rPr>
              <a:t>}</a:t>
            </a:r>
          </a:p>
        </p:txBody>
      </p:sp>
      <p:sp>
        <p:nvSpPr>
          <p:cNvPr id="325" name="TextBox 324"/>
          <p:cNvSpPr txBox="1"/>
          <p:nvPr/>
        </p:nvSpPr>
        <p:spPr>
          <a:xfrm>
            <a:off x="7074648" y="4010747"/>
            <a:ext cx="165772" cy="1569660"/>
          </a:xfrm>
          <a:prstGeom prst="rect">
            <a:avLst/>
          </a:prstGeom>
          <a:noFill/>
        </p:spPr>
        <p:txBody>
          <a:bodyPr wrap="square" rtlCol="0">
            <a:spAutoFit/>
          </a:bodyPr>
          <a:lstStyle/>
          <a:p>
            <a:r>
              <a:rPr lang="en-GB" sz="9600" dirty="0">
                <a:solidFill>
                  <a:schemeClr val="bg1">
                    <a:lumMod val="75000"/>
                  </a:schemeClr>
                </a:solidFill>
                <a:latin typeface="Avenir Light" charset="0"/>
                <a:ea typeface="Avenir Light" charset="0"/>
                <a:cs typeface="Avenir Light" charset="0"/>
              </a:rPr>
              <a:t>{</a:t>
            </a:r>
          </a:p>
        </p:txBody>
      </p:sp>
      <p:sp>
        <p:nvSpPr>
          <p:cNvPr id="3" name="TextBox 2"/>
          <p:cNvSpPr txBox="1"/>
          <p:nvPr/>
        </p:nvSpPr>
        <p:spPr>
          <a:xfrm>
            <a:off x="7492906" y="4648898"/>
            <a:ext cx="1245081" cy="523220"/>
          </a:xfrm>
          <a:prstGeom prst="rect">
            <a:avLst/>
          </a:prstGeom>
          <a:noFill/>
        </p:spPr>
        <p:txBody>
          <a:bodyPr wrap="square" rtlCol="0">
            <a:spAutoFit/>
          </a:bodyPr>
          <a:lstStyle/>
          <a:p>
            <a:pPr algn="ctr"/>
            <a:r>
              <a:rPr lang="en-GB" sz="1400" dirty="0" smtClean="0"/>
              <a:t>or somewhere in between</a:t>
            </a:r>
            <a:endParaRPr lang="en-GB" sz="1400" dirty="0"/>
          </a:p>
        </p:txBody>
      </p:sp>
      <p:sp>
        <p:nvSpPr>
          <p:cNvPr id="326" name="Rounded Rectangle 325"/>
          <p:cNvSpPr/>
          <p:nvPr/>
        </p:nvSpPr>
        <p:spPr>
          <a:xfrm>
            <a:off x="15561" y="4305099"/>
            <a:ext cx="1174234" cy="1185263"/>
          </a:xfrm>
          <a:prstGeom prst="roundRect">
            <a:avLst>
              <a:gd name="adj" fmla="val 10000"/>
            </a:avLst>
          </a:prstGeom>
          <a:solidFill>
            <a:schemeClr val="accent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nchor="ctr"/>
          <a:lstStyle/>
          <a:p>
            <a:pPr algn="ctr"/>
            <a:r>
              <a:rPr lang="en-GB" sz="1600" dirty="0" smtClean="0"/>
              <a:t>Computer Science &amp; Philosophy</a:t>
            </a:r>
            <a:endParaRPr lang="en-GB" sz="1600" dirty="0"/>
          </a:p>
        </p:txBody>
      </p:sp>
      <p:grpSp>
        <p:nvGrpSpPr>
          <p:cNvPr id="327" name="Group 326"/>
          <p:cNvGrpSpPr/>
          <p:nvPr/>
        </p:nvGrpSpPr>
        <p:grpSpPr>
          <a:xfrm>
            <a:off x="3174224" y="2768549"/>
            <a:ext cx="1518303" cy="446757"/>
            <a:chOff x="2018305" y="2673680"/>
            <a:chExt cx="2003945" cy="543158"/>
          </a:xfrm>
        </p:grpSpPr>
        <p:sp>
          <p:nvSpPr>
            <p:cNvPr id="328" name="Rectangle 41"/>
            <p:cNvSpPr>
              <a:spLocks noChangeArrowheads="1"/>
            </p:cNvSpPr>
            <p:nvPr/>
          </p:nvSpPr>
          <p:spPr bwMode="auto">
            <a:xfrm rot="23292">
              <a:off x="2018305" y="2675384"/>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p>
          </p:txBody>
        </p:sp>
        <p:sp>
          <p:nvSpPr>
            <p:cNvPr id="329" name="Rectangle 19"/>
            <p:cNvSpPr>
              <a:spLocks noChangeArrowheads="1"/>
            </p:cNvSpPr>
            <p:nvPr/>
          </p:nvSpPr>
          <p:spPr bwMode="auto">
            <a:xfrm>
              <a:off x="3021380" y="2673680"/>
              <a:ext cx="504825" cy="543158"/>
            </a:xfrm>
            <a:prstGeom prst="roundRect">
              <a:avLst/>
            </a:prstGeom>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Ma</a:t>
              </a:r>
              <a:endParaRPr lang="en-GB" altLang="en-US" sz="1600" dirty="0">
                <a:solidFill>
                  <a:srgbClr val="000000"/>
                </a:solidFill>
                <a:latin typeface="Arial" charset="0"/>
              </a:endParaRPr>
            </a:p>
          </p:txBody>
        </p:sp>
        <p:sp>
          <p:nvSpPr>
            <p:cNvPr id="330" name="Rectangle 41"/>
            <p:cNvSpPr>
              <a:spLocks noChangeArrowheads="1"/>
            </p:cNvSpPr>
            <p:nvPr/>
          </p:nvSpPr>
          <p:spPr bwMode="auto">
            <a:xfrm rot="23292">
              <a:off x="2518098" y="2675384"/>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endParaRPr lang="en-GB" altLang="en-US" sz="1600" dirty="0">
                <a:solidFill>
                  <a:srgbClr val="000000"/>
                </a:solidFill>
                <a:latin typeface="Arial" charset="0"/>
              </a:endParaRPr>
            </a:p>
          </p:txBody>
        </p:sp>
        <p:sp>
          <p:nvSpPr>
            <p:cNvPr id="331" name="Rectangle 19"/>
            <p:cNvSpPr>
              <a:spLocks noChangeArrowheads="1"/>
            </p:cNvSpPr>
            <p:nvPr/>
          </p:nvSpPr>
          <p:spPr bwMode="auto">
            <a:xfrm>
              <a:off x="3517425" y="2673680"/>
              <a:ext cx="504825" cy="543158"/>
            </a:xfrm>
            <a:prstGeom prst="roundRect">
              <a:avLst/>
            </a:prstGeom>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Ma</a:t>
              </a:r>
              <a:endParaRPr lang="en-GB" altLang="en-US" sz="1600" dirty="0">
                <a:solidFill>
                  <a:srgbClr val="000000"/>
                </a:solidFill>
                <a:latin typeface="Arial" charset="0"/>
              </a:endParaRPr>
            </a:p>
          </p:txBody>
        </p:sp>
      </p:grpSp>
      <p:grpSp>
        <p:nvGrpSpPr>
          <p:cNvPr id="332" name="Group 331"/>
          <p:cNvGrpSpPr/>
          <p:nvPr/>
        </p:nvGrpSpPr>
        <p:grpSpPr>
          <a:xfrm>
            <a:off x="3183472" y="4725740"/>
            <a:ext cx="1509055" cy="415134"/>
            <a:chOff x="1827204" y="4677493"/>
            <a:chExt cx="2003945" cy="543158"/>
          </a:xfrm>
        </p:grpSpPr>
        <p:sp>
          <p:nvSpPr>
            <p:cNvPr id="333" name="Rectangle 41"/>
            <p:cNvSpPr>
              <a:spLocks noChangeArrowheads="1"/>
            </p:cNvSpPr>
            <p:nvPr/>
          </p:nvSpPr>
          <p:spPr bwMode="auto">
            <a:xfrm rot="23292">
              <a:off x="1827204" y="4679197"/>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p>
          </p:txBody>
        </p:sp>
        <p:sp>
          <p:nvSpPr>
            <p:cNvPr id="334" name="Rectangle 19"/>
            <p:cNvSpPr>
              <a:spLocks noChangeArrowheads="1"/>
            </p:cNvSpPr>
            <p:nvPr/>
          </p:nvSpPr>
          <p:spPr bwMode="auto">
            <a:xfrm>
              <a:off x="2830279" y="4677493"/>
              <a:ext cx="504825" cy="543158"/>
            </a:xfrm>
            <a:prstGeom prst="roundRect">
              <a:avLst/>
            </a:prstGeom>
            <a:solidFill>
              <a:srgbClr val="BEEC9A"/>
            </a:solidFill>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P</a:t>
              </a:r>
            </a:p>
          </p:txBody>
        </p:sp>
        <p:sp>
          <p:nvSpPr>
            <p:cNvPr id="335" name="Rectangle 41"/>
            <p:cNvSpPr>
              <a:spLocks noChangeArrowheads="1"/>
            </p:cNvSpPr>
            <p:nvPr/>
          </p:nvSpPr>
          <p:spPr bwMode="auto">
            <a:xfrm rot="23292">
              <a:off x="2326997" y="4679197"/>
              <a:ext cx="504825" cy="539750"/>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p>
          </p:txBody>
        </p:sp>
        <p:sp>
          <p:nvSpPr>
            <p:cNvPr id="336" name="Rectangle 19"/>
            <p:cNvSpPr>
              <a:spLocks noChangeArrowheads="1"/>
            </p:cNvSpPr>
            <p:nvPr/>
          </p:nvSpPr>
          <p:spPr bwMode="auto">
            <a:xfrm>
              <a:off x="3326324" y="4677493"/>
              <a:ext cx="504825" cy="543158"/>
            </a:xfrm>
            <a:prstGeom prst="roundRect">
              <a:avLst/>
            </a:prstGeom>
            <a:solidFill>
              <a:srgbClr val="BEEC9A"/>
            </a:solidFill>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P</a:t>
              </a:r>
            </a:p>
          </p:txBody>
        </p:sp>
      </p:grpSp>
      <p:grpSp>
        <p:nvGrpSpPr>
          <p:cNvPr id="337" name="Group 336"/>
          <p:cNvGrpSpPr/>
          <p:nvPr/>
        </p:nvGrpSpPr>
        <p:grpSpPr>
          <a:xfrm>
            <a:off x="3170499" y="1357143"/>
            <a:ext cx="1520473" cy="463251"/>
            <a:chOff x="1294682" y="1353943"/>
            <a:chExt cx="1617079" cy="481199"/>
          </a:xfrm>
        </p:grpSpPr>
        <p:sp>
          <p:nvSpPr>
            <p:cNvPr id="338" name="Rectangle 41"/>
            <p:cNvSpPr>
              <a:spLocks noChangeArrowheads="1"/>
            </p:cNvSpPr>
            <p:nvPr/>
          </p:nvSpPr>
          <p:spPr bwMode="auto">
            <a:xfrm rot="23292">
              <a:off x="1294682" y="1357195"/>
              <a:ext cx="402685" cy="477947"/>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p>
          </p:txBody>
        </p:sp>
        <p:sp>
          <p:nvSpPr>
            <p:cNvPr id="339" name="Rectangle 41"/>
            <p:cNvSpPr>
              <a:spLocks noChangeArrowheads="1"/>
            </p:cNvSpPr>
            <p:nvPr/>
          </p:nvSpPr>
          <p:spPr bwMode="auto">
            <a:xfrm rot="23292">
              <a:off x="1693353" y="1357195"/>
              <a:ext cx="402685" cy="477947"/>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endParaRPr lang="en-GB" altLang="en-US" sz="1600" dirty="0">
                <a:solidFill>
                  <a:srgbClr val="000000"/>
                </a:solidFill>
                <a:latin typeface="Arial" charset="0"/>
              </a:endParaRPr>
            </a:p>
          </p:txBody>
        </p:sp>
        <p:sp>
          <p:nvSpPr>
            <p:cNvPr id="340" name="Rectangle 41"/>
            <p:cNvSpPr>
              <a:spLocks noChangeArrowheads="1"/>
            </p:cNvSpPr>
            <p:nvPr/>
          </p:nvSpPr>
          <p:spPr bwMode="auto">
            <a:xfrm rot="23292">
              <a:off x="2100882" y="1353944"/>
              <a:ext cx="402685" cy="477947"/>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endParaRPr lang="en-GB" altLang="en-US" sz="1600" dirty="0">
                <a:solidFill>
                  <a:srgbClr val="000000"/>
                </a:solidFill>
                <a:latin typeface="Arial" charset="0"/>
              </a:endParaRPr>
            </a:p>
          </p:txBody>
        </p:sp>
        <p:sp>
          <p:nvSpPr>
            <p:cNvPr id="341" name="Rectangle 41"/>
            <p:cNvSpPr>
              <a:spLocks noChangeArrowheads="1"/>
            </p:cNvSpPr>
            <p:nvPr/>
          </p:nvSpPr>
          <p:spPr bwMode="auto">
            <a:xfrm rot="23292">
              <a:off x="2509076" y="1353943"/>
              <a:ext cx="402685" cy="477947"/>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endParaRPr lang="en-GB" altLang="en-US" sz="1600" dirty="0">
                <a:solidFill>
                  <a:srgbClr val="000000"/>
                </a:solidFill>
                <a:latin typeface="Arial" charset="0"/>
              </a:endParaRPr>
            </a:p>
          </p:txBody>
        </p:sp>
      </p:grpSp>
      <p:grpSp>
        <p:nvGrpSpPr>
          <p:cNvPr id="342" name="Group 341"/>
          <p:cNvGrpSpPr/>
          <p:nvPr/>
        </p:nvGrpSpPr>
        <p:grpSpPr>
          <a:xfrm>
            <a:off x="5170172" y="1352089"/>
            <a:ext cx="1520473" cy="463251"/>
            <a:chOff x="1294682" y="1353943"/>
            <a:chExt cx="1617079" cy="481199"/>
          </a:xfrm>
        </p:grpSpPr>
        <p:sp>
          <p:nvSpPr>
            <p:cNvPr id="343" name="Rectangle 41"/>
            <p:cNvSpPr>
              <a:spLocks noChangeArrowheads="1"/>
            </p:cNvSpPr>
            <p:nvPr/>
          </p:nvSpPr>
          <p:spPr bwMode="auto">
            <a:xfrm rot="23292">
              <a:off x="1294682" y="1357195"/>
              <a:ext cx="402685" cy="477947"/>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p>
          </p:txBody>
        </p:sp>
        <p:sp>
          <p:nvSpPr>
            <p:cNvPr id="344" name="Rectangle 41"/>
            <p:cNvSpPr>
              <a:spLocks noChangeArrowheads="1"/>
            </p:cNvSpPr>
            <p:nvPr/>
          </p:nvSpPr>
          <p:spPr bwMode="auto">
            <a:xfrm rot="23292">
              <a:off x="1693353" y="1357195"/>
              <a:ext cx="402685" cy="477947"/>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endParaRPr lang="en-GB" altLang="en-US" sz="1600" dirty="0">
                <a:solidFill>
                  <a:srgbClr val="000000"/>
                </a:solidFill>
                <a:latin typeface="Arial" charset="0"/>
              </a:endParaRPr>
            </a:p>
          </p:txBody>
        </p:sp>
        <p:sp>
          <p:nvSpPr>
            <p:cNvPr id="345" name="Rectangle 41"/>
            <p:cNvSpPr>
              <a:spLocks noChangeArrowheads="1"/>
            </p:cNvSpPr>
            <p:nvPr/>
          </p:nvSpPr>
          <p:spPr bwMode="auto">
            <a:xfrm rot="23292">
              <a:off x="2100882" y="1353944"/>
              <a:ext cx="402685" cy="477947"/>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endParaRPr lang="en-GB" altLang="en-US" sz="1600" dirty="0">
                <a:solidFill>
                  <a:srgbClr val="000000"/>
                </a:solidFill>
                <a:latin typeface="Arial" charset="0"/>
              </a:endParaRPr>
            </a:p>
          </p:txBody>
        </p:sp>
        <p:sp>
          <p:nvSpPr>
            <p:cNvPr id="346" name="Rectangle 41"/>
            <p:cNvSpPr>
              <a:spLocks noChangeArrowheads="1"/>
            </p:cNvSpPr>
            <p:nvPr/>
          </p:nvSpPr>
          <p:spPr bwMode="auto">
            <a:xfrm rot="23292">
              <a:off x="2509076" y="1353943"/>
              <a:ext cx="402685" cy="477947"/>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endParaRPr lang="en-GB" altLang="en-US" sz="1600" dirty="0">
                <a:solidFill>
                  <a:srgbClr val="000000"/>
                </a:solidFill>
                <a:latin typeface="Arial" charset="0"/>
              </a:endParaRPr>
            </a:p>
          </p:txBody>
        </p:sp>
      </p:grpSp>
      <p:grpSp>
        <p:nvGrpSpPr>
          <p:cNvPr id="347" name="Group 346"/>
          <p:cNvGrpSpPr/>
          <p:nvPr/>
        </p:nvGrpSpPr>
        <p:grpSpPr>
          <a:xfrm>
            <a:off x="7357252" y="1342724"/>
            <a:ext cx="1520473" cy="463251"/>
            <a:chOff x="1294682" y="1353943"/>
            <a:chExt cx="1617079" cy="481199"/>
          </a:xfrm>
        </p:grpSpPr>
        <p:sp>
          <p:nvSpPr>
            <p:cNvPr id="348" name="Rectangle 41"/>
            <p:cNvSpPr>
              <a:spLocks noChangeArrowheads="1"/>
            </p:cNvSpPr>
            <p:nvPr/>
          </p:nvSpPr>
          <p:spPr bwMode="auto">
            <a:xfrm rot="23292">
              <a:off x="1294682" y="1357195"/>
              <a:ext cx="402685" cy="477947"/>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p>
          </p:txBody>
        </p:sp>
        <p:sp>
          <p:nvSpPr>
            <p:cNvPr id="349" name="Rectangle 41"/>
            <p:cNvSpPr>
              <a:spLocks noChangeArrowheads="1"/>
            </p:cNvSpPr>
            <p:nvPr/>
          </p:nvSpPr>
          <p:spPr bwMode="auto">
            <a:xfrm rot="23292">
              <a:off x="1693353" y="1357195"/>
              <a:ext cx="402685" cy="477947"/>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endParaRPr lang="en-GB" altLang="en-US" sz="1600" dirty="0">
                <a:solidFill>
                  <a:srgbClr val="000000"/>
                </a:solidFill>
                <a:latin typeface="Arial" charset="0"/>
              </a:endParaRPr>
            </a:p>
          </p:txBody>
        </p:sp>
        <p:sp>
          <p:nvSpPr>
            <p:cNvPr id="350" name="Rectangle 41"/>
            <p:cNvSpPr>
              <a:spLocks noChangeArrowheads="1"/>
            </p:cNvSpPr>
            <p:nvPr/>
          </p:nvSpPr>
          <p:spPr bwMode="auto">
            <a:xfrm rot="23292">
              <a:off x="2100882" y="1353944"/>
              <a:ext cx="402685" cy="477947"/>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endParaRPr lang="en-GB" altLang="en-US" sz="1600" dirty="0">
                <a:solidFill>
                  <a:srgbClr val="000000"/>
                </a:solidFill>
                <a:latin typeface="Arial" charset="0"/>
              </a:endParaRPr>
            </a:p>
          </p:txBody>
        </p:sp>
        <p:sp>
          <p:nvSpPr>
            <p:cNvPr id="351" name="Rectangle 41"/>
            <p:cNvSpPr>
              <a:spLocks noChangeArrowheads="1"/>
            </p:cNvSpPr>
            <p:nvPr/>
          </p:nvSpPr>
          <p:spPr bwMode="auto">
            <a:xfrm rot="23292">
              <a:off x="2509076" y="1353943"/>
              <a:ext cx="402685" cy="477947"/>
            </a:xfrm>
            <a:prstGeom prst="roundRect">
              <a:avLst/>
            </a:prstGeom>
            <a:solidFill>
              <a:schemeClr val="accent1">
                <a:lumMod val="60000"/>
                <a:lumOff val="40000"/>
              </a:schemeClr>
            </a:solidFill>
            <a:ln>
              <a:headEnd/>
              <a:tailEnd/>
            </a:ln>
          </p:spPr>
          <p:style>
            <a:lnRef idx="1">
              <a:schemeClr val="accent1"/>
            </a:lnRef>
            <a:fillRef idx="3">
              <a:schemeClr val="accent1"/>
            </a:fillRef>
            <a:effectRef idx="2">
              <a:schemeClr val="accent1"/>
            </a:effectRef>
            <a:fontRef idx="minor">
              <a:schemeClr val="lt1"/>
            </a:fontRef>
          </p:style>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5pPr>
              <a:lvl6pPr marL="25146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6pPr>
              <a:lvl7pPr marL="29718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7pPr>
              <a:lvl8pPr marL="34290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8pPr>
              <a:lvl9pPr marL="3886200" indent="-228600" defTabSz="457200" eaLnBrk="0" fontAlgn="base" hangingPunct="0">
                <a:lnSpc>
                  <a:spcPct val="54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msgothic" charset="-128"/>
                  <a:cs typeface="msgothic" charset="-128"/>
                </a:defRPr>
              </a:lvl9pPr>
            </a:lstStyle>
            <a:p>
              <a:pPr algn="ctr" eaLnBrk="1" hangingPunct="1">
                <a:lnSpc>
                  <a:spcPct val="100000"/>
                </a:lnSpc>
                <a:buFont typeface="Arial" charset="0"/>
                <a:buNone/>
              </a:pPr>
              <a:r>
                <a:rPr lang="en-GB" altLang="en-US" sz="1800" dirty="0">
                  <a:solidFill>
                    <a:srgbClr val="000000"/>
                  </a:solidFill>
                  <a:latin typeface="Arial" charset="0"/>
                </a:rPr>
                <a:t>CS</a:t>
              </a:r>
              <a:endParaRPr lang="en-GB" altLang="en-US" sz="1600" dirty="0">
                <a:solidFill>
                  <a:srgbClr val="000000"/>
                </a:solidFill>
                <a:latin typeface="Arial" charset="0"/>
              </a:endParaRPr>
            </a:p>
          </p:txBody>
        </p:sp>
      </p:grpSp>
      <p:grpSp>
        <p:nvGrpSpPr>
          <p:cNvPr id="352" name="Group 351"/>
          <p:cNvGrpSpPr/>
          <p:nvPr/>
        </p:nvGrpSpPr>
        <p:grpSpPr>
          <a:xfrm>
            <a:off x="2817079" y="1386443"/>
            <a:ext cx="331445" cy="387729"/>
            <a:chOff x="1723341" y="488760"/>
            <a:chExt cx="331445" cy="387729"/>
          </a:xfrm>
          <a:solidFill>
            <a:schemeClr val="accent4">
              <a:lumMod val="40000"/>
              <a:lumOff val="60000"/>
            </a:schemeClr>
          </a:solidFill>
        </p:grpSpPr>
        <p:sp>
          <p:nvSpPr>
            <p:cNvPr id="353" name="Right Arrow 352"/>
            <p:cNvSpPr/>
            <p:nvPr/>
          </p:nvSpPr>
          <p:spPr>
            <a:xfrm>
              <a:off x="1723341" y="488760"/>
              <a:ext cx="331445" cy="387729"/>
            </a:xfrm>
            <a:prstGeom prst="rightArrow">
              <a:avLst>
                <a:gd name="adj1" fmla="val 60000"/>
                <a:gd name="adj2" fmla="val 50000"/>
              </a:avLst>
            </a:prstGeom>
            <a:grpFill/>
          </p:spPr>
          <p:style>
            <a:lnRef idx="0">
              <a:schemeClr val="accent5">
                <a:shade val="90000"/>
                <a:hueOff val="0"/>
                <a:satOff val="0"/>
                <a:lumOff val="0"/>
                <a:alphaOff val="0"/>
              </a:schemeClr>
            </a:lnRef>
            <a:fillRef idx="1">
              <a:scrgbClr r="0" g="0" b="0"/>
            </a:fillRef>
            <a:effectRef idx="0">
              <a:schemeClr val="accent5">
                <a:shade val="90000"/>
                <a:hueOff val="0"/>
                <a:satOff val="0"/>
                <a:lumOff val="0"/>
                <a:alphaOff val="0"/>
              </a:schemeClr>
            </a:effectRef>
            <a:fontRef idx="minor">
              <a:schemeClr val="lt1"/>
            </a:fontRef>
          </p:style>
        </p:sp>
        <p:sp>
          <p:nvSpPr>
            <p:cNvPr id="354" name="Right Arrow 4"/>
            <p:cNvSpPr/>
            <p:nvPr/>
          </p:nvSpPr>
          <p:spPr>
            <a:xfrm>
              <a:off x="1723341" y="566306"/>
              <a:ext cx="232012" cy="2326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33400">
                <a:lnSpc>
                  <a:spcPct val="90000"/>
                </a:lnSpc>
                <a:spcBef>
                  <a:spcPct val="0"/>
                </a:spcBef>
                <a:spcAft>
                  <a:spcPct val="35000"/>
                </a:spcAft>
              </a:pPr>
              <a:endParaRPr lang="en-US" sz="1200"/>
            </a:p>
          </p:txBody>
        </p:sp>
      </p:grpSp>
      <p:grpSp>
        <p:nvGrpSpPr>
          <p:cNvPr id="355" name="Group 354"/>
          <p:cNvGrpSpPr/>
          <p:nvPr/>
        </p:nvGrpSpPr>
        <p:grpSpPr>
          <a:xfrm>
            <a:off x="2817079" y="2793504"/>
            <a:ext cx="331445" cy="387729"/>
            <a:chOff x="1723341" y="488760"/>
            <a:chExt cx="331445" cy="387729"/>
          </a:xfrm>
          <a:solidFill>
            <a:schemeClr val="accent4">
              <a:lumMod val="40000"/>
              <a:lumOff val="60000"/>
            </a:schemeClr>
          </a:solidFill>
        </p:grpSpPr>
        <p:sp>
          <p:nvSpPr>
            <p:cNvPr id="356" name="Right Arrow 355"/>
            <p:cNvSpPr/>
            <p:nvPr/>
          </p:nvSpPr>
          <p:spPr>
            <a:xfrm>
              <a:off x="1723341" y="488760"/>
              <a:ext cx="331445" cy="387729"/>
            </a:xfrm>
            <a:prstGeom prst="rightArrow">
              <a:avLst>
                <a:gd name="adj1" fmla="val 60000"/>
                <a:gd name="adj2" fmla="val 50000"/>
              </a:avLst>
            </a:prstGeom>
            <a:grpFill/>
          </p:spPr>
          <p:style>
            <a:lnRef idx="0">
              <a:schemeClr val="accent5">
                <a:shade val="90000"/>
                <a:hueOff val="0"/>
                <a:satOff val="0"/>
                <a:lumOff val="0"/>
                <a:alphaOff val="0"/>
              </a:schemeClr>
            </a:lnRef>
            <a:fillRef idx="1">
              <a:scrgbClr r="0" g="0" b="0"/>
            </a:fillRef>
            <a:effectRef idx="0">
              <a:schemeClr val="accent5">
                <a:shade val="90000"/>
                <a:hueOff val="0"/>
                <a:satOff val="0"/>
                <a:lumOff val="0"/>
                <a:alphaOff val="0"/>
              </a:schemeClr>
            </a:effectRef>
            <a:fontRef idx="minor">
              <a:schemeClr val="lt1"/>
            </a:fontRef>
          </p:style>
        </p:sp>
        <p:sp>
          <p:nvSpPr>
            <p:cNvPr id="357" name="Right Arrow 4"/>
            <p:cNvSpPr/>
            <p:nvPr/>
          </p:nvSpPr>
          <p:spPr>
            <a:xfrm>
              <a:off x="1723341" y="566306"/>
              <a:ext cx="232012" cy="2326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33400">
                <a:lnSpc>
                  <a:spcPct val="90000"/>
                </a:lnSpc>
                <a:spcBef>
                  <a:spcPct val="0"/>
                </a:spcBef>
                <a:spcAft>
                  <a:spcPct val="35000"/>
                </a:spcAft>
              </a:pPr>
              <a:endParaRPr lang="en-US" sz="1200"/>
            </a:p>
          </p:txBody>
        </p:sp>
      </p:grpSp>
      <p:grpSp>
        <p:nvGrpSpPr>
          <p:cNvPr id="358" name="Group 357"/>
          <p:cNvGrpSpPr/>
          <p:nvPr/>
        </p:nvGrpSpPr>
        <p:grpSpPr>
          <a:xfrm>
            <a:off x="2818363" y="4748568"/>
            <a:ext cx="331445" cy="387729"/>
            <a:chOff x="1723341" y="488760"/>
            <a:chExt cx="331445" cy="387729"/>
          </a:xfrm>
          <a:solidFill>
            <a:schemeClr val="accent4">
              <a:lumMod val="40000"/>
              <a:lumOff val="60000"/>
            </a:schemeClr>
          </a:solidFill>
        </p:grpSpPr>
        <p:sp>
          <p:nvSpPr>
            <p:cNvPr id="359" name="Right Arrow 358"/>
            <p:cNvSpPr/>
            <p:nvPr/>
          </p:nvSpPr>
          <p:spPr>
            <a:xfrm>
              <a:off x="1723341" y="488760"/>
              <a:ext cx="331445" cy="387729"/>
            </a:xfrm>
            <a:prstGeom prst="rightArrow">
              <a:avLst>
                <a:gd name="adj1" fmla="val 60000"/>
                <a:gd name="adj2" fmla="val 50000"/>
              </a:avLst>
            </a:prstGeom>
            <a:grpFill/>
          </p:spPr>
          <p:style>
            <a:lnRef idx="0">
              <a:schemeClr val="accent5">
                <a:shade val="90000"/>
                <a:hueOff val="0"/>
                <a:satOff val="0"/>
                <a:lumOff val="0"/>
                <a:alphaOff val="0"/>
              </a:schemeClr>
            </a:lnRef>
            <a:fillRef idx="1">
              <a:scrgbClr r="0" g="0" b="0"/>
            </a:fillRef>
            <a:effectRef idx="0">
              <a:schemeClr val="accent5">
                <a:shade val="90000"/>
                <a:hueOff val="0"/>
                <a:satOff val="0"/>
                <a:lumOff val="0"/>
                <a:alphaOff val="0"/>
              </a:schemeClr>
            </a:effectRef>
            <a:fontRef idx="minor">
              <a:schemeClr val="lt1"/>
            </a:fontRef>
          </p:style>
        </p:sp>
        <p:sp>
          <p:nvSpPr>
            <p:cNvPr id="360" name="Right Arrow 4"/>
            <p:cNvSpPr/>
            <p:nvPr/>
          </p:nvSpPr>
          <p:spPr>
            <a:xfrm>
              <a:off x="1723341" y="566306"/>
              <a:ext cx="232012" cy="2326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33400">
                <a:lnSpc>
                  <a:spcPct val="90000"/>
                </a:lnSpc>
                <a:spcBef>
                  <a:spcPct val="0"/>
                </a:spcBef>
                <a:spcAft>
                  <a:spcPct val="35000"/>
                </a:spcAft>
              </a:pPr>
              <a:endParaRPr lang="en-US" sz="1200"/>
            </a:p>
          </p:txBody>
        </p:sp>
      </p:grpSp>
      <p:grpSp>
        <p:nvGrpSpPr>
          <p:cNvPr id="361" name="Group 360"/>
          <p:cNvGrpSpPr/>
          <p:nvPr/>
        </p:nvGrpSpPr>
        <p:grpSpPr>
          <a:xfrm>
            <a:off x="4760060" y="1393338"/>
            <a:ext cx="331445" cy="387729"/>
            <a:chOff x="1723341" y="488760"/>
            <a:chExt cx="331445" cy="387729"/>
          </a:xfrm>
          <a:solidFill>
            <a:schemeClr val="accent4">
              <a:lumMod val="40000"/>
              <a:lumOff val="60000"/>
            </a:schemeClr>
          </a:solidFill>
        </p:grpSpPr>
        <p:sp>
          <p:nvSpPr>
            <p:cNvPr id="362" name="Right Arrow 361"/>
            <p:cNvSpPr/>
            <p:nvPr/>
          </p:nvSpPr>
          <p:spPr>
            <a:xfrm>
              <a:off x="1723341" y="488760"/>
              <a:ext cx="331445" cy="387729"/>
            </a:xfrm>
            <a:prstGeom prst="rightArrow">
              <a:avLst>
                <a:gd name="adj1" fmla="val 60000"/>
                <a:gd name="adj2" fmla="val 50000"/>
              </a:avLst>
            </a:prstGeom>
            <a:grpFill/>
          </p:spPr>
          <p:style>
            <a:lnRef idx="0">
              <a:schemeClr val="accent5">
                <a:shade val="90000"/>
                <a:hueOff val="0"/>
                <a:satOff val="0"/>
                <a:lumOff val="0"/>
                <a:alphaOff val="0"/>
              </a:schemeClr>
            </a:lnRef>
            <a:fillRef idx="1">
              <a:scrgbClr r="0" g="0" b="0"/>
            </a:fillRef>
            <a:effectRef idx="0">
              <a:schemeClr val="accent5">
                <a:shade val="90000"/>
                <a:hueOff val="0"/>
                <a:satOff val="0"/>
                <a:lumOff val="0"/>
                <a:alphaOff val="0"/>
              </a:schemeClr>
            </a:effectRef>
            <a:fontRef idx="minor">
              <a:schemeClr val="lt1"/>
            </a:fontRef>
          </p:style>
        </p:sp>
        <p:sp>
          <p:nvSpPr>
            <p:cNvPr id="363" name="Right Arrow 4"/>
            <p:cNvSpPr/>
            <p:nvPr/>
          </p:nvSpPr>
          <p:spPr>
            <a:xfrm>
              <a:off x="1723341" y="566306"/>
              <a:ext cx="232012" cy="2326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33400">
                <a:lnSpc>
                  <a:spcPct val="90000"/>
                </a:lnSpc>
                <a:spcBef>
                  <a:spcPct val="0"/>
                </a:spcBef>
                <a:spcAft>
                  <a:spcPct val="35000"/>
                </a:spcAft>
              </a:pPr>
              <a:endParaRPr lang="en-US" sz="1200"/>
            </a:p>
          </p:txBody>
        </p:sp>
      </p:grpSp>
      <p:grpSp>
        <p:nvGrpSpPr>
          <p:cNvPr id="364" name="Group 363"/>
          <p:cNvGrpSpPr/>
          <p:nvPr/>
        </p:nvGrpSpPr>
        <p:grpSpPr>
          <a:xfrm>
            <a:off x="4725887" y="2803918"/>
            <a:ext cx="266185" cy="387729"/>
            <a:chOff x="1723341" y="488760"/>
            <a:chExt cx="331445" cy="387729"/>
          </a:xfrm>
          <a:solidFill>
            <a:schemeClr val="accent4">
              <a:lumMod val="40000"/>
              <a:lumOff val="60000"/>
            </a:schemeClr>
          </a:solidFill>
        </p:grpSpPr>
        <p:sp>
          <p:nvSpPr>
            <p:cNvPr id="365" name="Right Arrow 364"/>
            <p:cNvSpPr/>
            <p:nvPr/>
          </p:nvSpPr>
          <p:spPr>
            <a:xfrm>
              <a:off x="1723341" y="488760"/>
              <a:ext cx="331445" cy="387729"/>
            </a:xfrm>
            <a:prstGeom prst="rightArrow">
              <a:avLst>
                <a:gd name="adj1" fmla="val 60000"/>
                <a:gd name="adj2" fmla="val 50000"/>
              </a:avLst>
            </a:prstGeom>
            <a:grpFill/>
          </p:spPr>
          <p:style>
            <a:lnRef idx="0">
              <a:schemeClr val="accent5">
                <a:shade val="90000"/>
                <a:hueOff val="0"/>
                <a:satOff val="0"/>
                <a:lumOff val="0"/>
                <a:alphaOff val="0"/>
              </a:schemeClr>
            </a:lnRef>
            <a:fillRef idx="1">
              <a:scrgbClr r="0" g="0" b="0"/>
            </a:fillRef>
            <a:effectRef idx="0">
              <a:schemeClr val="accent5">
                <a:shade val="90000"/>
                <a:hueOff val="0"/>
                <a:satOff val="0"/>
                <a:lumOff val="0"/>
                <a:alphaOff val="0"/>
              </a:schemeClr>
            </a:effectRef>
            <a:fontRef idx="minor">
              <a:schemeClr val="lt1"/>
            </a:fontRef>
          </p:style>
        </p:sp>
        <p:sp>
          <p:nvSpPr>
            <p:cNvPr id="366" name="Right Arrow 4"/>
            <p:cNvSpPr/>
            <p:nvPr/>
          </p:nvSpPr>
          <p:spPr>
            <a:xfrm>
              <a:off x="1723341" y="566306"/>
              <a:ext cx="232012" cy="2326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33400">
                <a:lnSpc>
                  <a:spcPct val="90000"/>
                </a:lnSpc>
                <a:spcBef>
                  <a:spcPct val="0"/>
                </a:spcBef>
                <a:spcAft>
                  <a:spcPct val="35000"/>
                </a:spcAft>
              </a:pPr>
              <a:endParaRPr lang="en-US" sz="1200"/>
            </a:p>
          </p:txBody>
        </p:sp>
      </p:grpSp>
      <p:grpSp>
        <p:nvGrpSpPr>
          <p:cNvPr id="367" name="Group 366"/>
          <p:cNvGrpSpPr/>
          <p:nvPr/>
        </p:nvGrpSpPr>
        <p:grpSpPr>
          <a:xfrm>
            <a:off x="4721076" y="4723804"/>
            <a:ext cx="266185" cy="387729"/>
            <a:chOff x="1723341" y="488760"/>
            <a:chExt cx="331445" cy="387729"/>
          </a:xfrm>
          <a:solidFill>
            <a:schemeClr val="accent4">
              <a:lumMod val="40000"/>
              <a:lumOff val="60000"/>
            </a:schemeClr>
          </a:solidFill>
        </p:grpSpPr>
        <p:sp>
          <p:nvSpPr>
            <p:cNvPr id="368" name="Right Arrow 367"/>
            <p:cNvSpPr/>
            <p:nvPr/>
          </p:nvSpPr>
          <p:spPr>
            <a:xfrm>
              <a:off x="1723341" y="488760"/>
              <a:ext cx="331445" cy="387729"/>
            </a:xfrm>
            <a:prstGeom prst="rightArrow">
              <a:avLst>
                <a:gd name="adj1" fmla="val 60000"/>
                <a:gd name="adj2" fmla="val 50000"/>
              </a:avLst>
            </a:prstGeom>
            <a:grpFill/>
          </p:spPr>
          <p:style>
            <a:lnRef idx="0">
              <a:schemeClr val="accent5">
                <a:shade val="90000"/>
                <a:hueOff val="0"/>
                <a:satOff val="0"/>
                <a:lumOff val="0"/>
                <a:alphaOff val="0"/>
              </a:schemeClr>
            </a:lnRef>
            <a:fillRef idx="1">
              <a:scrgbClr r="0" g="0" b="0"/>
            </a:fillRef>
            <a:effectRef idx="0">
              <a:schemeClr val="accent5">
                <a:shade val="90000"/>
                <a:hueOff val="0"/>
                <a:satOff val="0"/>
                <a:lumOff val="0"/>
                <a:alphaOff val="0"/>
              </a:schemeClr>
            </a:effectRef>
            <a:fontRef idx="minor">
              <a:schemeClr val="lt1"/>
            </a:fontRef>
          </p:style>
        </p:sp>
        <p:sp>
          <p:nvSpPr>
            <p:cNvPr id="369" name="Right Arrow 4"/>
            <p:cNvSpPr/>
            <p:nvPr/>
          </p:nvSpPr>
          <p:spPr>
            <a:xfrm>
              <a:off x="1723341" y="566306"/>
              <a:ext cx="232012" cy="2326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33400">
                <a:lnSpc>
                  <a:spcPct val="90000"/>
                </a:lnSpc>
                <a:spcBef>
                  <a:spcPct val="0"/>
                </a:spcBef>
                <a:spcAft>
                  <a:spcPct val="35000"/>
                </a:spcAft>
              </a:pPr>
              <a:endParaRPr lang="en-US" sz="1200"/>
            </a:p>
          </p:txBody>
        </p:sp>
      </p:grpSp>
      <p:grpSp>
        <p:nvGrpSpPr>
          <p:cNvPr id="370" name="Group 369"/>
          <p:cNvGrpSpPr/>
          <p:nvPr/>
        </p:nvGrpSpPr>
        <p:grpSpPr>
          <a:xfrm>
            <a:off x="6872098" y="1386443"/>
            <a:ext cx="331445" cy="387729"/>
            <a:chOff x="1723341" y="488760"/>
            <a:chExt cx="331445" cy="387729"/>
          </a:xfrm>
          <a:solidFill>
            <a:schemeClr val="accent4">
              <a:lumMod val="40000"/>
              <a:lumOff val="60000"/>
            </a:schemeClr>
          </a:solidFill>
        </p:grpSpPr>
        <p:sp>
          <p:nvSpPr>
            <p:cNvPr id="371" name="Right Arrow 370"/>
            <p:cNvSpPr/>
            <p:nvPr/>
          </p:nvSpPr>
          <p:spPr>
            <a:xfrm>
              <a:off x="1723341" y="488760"/>
              <a:ext cx="331445" cy="387729"/>
            </a:xfrm>
            <a:prstGeom prst="rightArrow">
              <a:avLst>
                <a:gd name="adj1" fmla="val 60000"/>
                <a:gd name="adj2" fmla="val 50000"/>
              </a:avLst>
            </a:prstGeom>
            <a:grpFill/>
          </p:spPr>
          <p:style>
            <a:lnRef idx="0">
              <a:schemeClr val="accent5">
                <a:shade val="90000"/>
                <a:hueOff val="0"/>
                <a:satOff val="0"/>
                <a:lumOff val="0"/>
                <a:alphaOff val="0"/>
              </a:schemeClr>
            </a:lnRef>
            <a:fillRef idx="1">
              <a:scrgbClr r="0" g="0" b="0"/>
            </a:fillRef>
            <a:effectRef idx="0">
              <a:schemeClr val="accent5">
                <a:shade val="90000"/>
                <a:hueOff val="0"/>
                <a:satOff val="0"/>
                <a:lumOff val="0"/>
                <a:alphaOff val="0"/>
              </a:schemeClr>
            </a:effectRef>
            <a:fontRef idx="minor">
              <a:schemeClr val="lt1"/>
            </a:fontRef>
          </p:style>
        </p:sp>
        <p:sp>
          <p:nvSpPr>
            <p:cNvPr id="372" name="Right Arrow 4"/>
            <p:cNvSpPr/>
            <p:nvPr/>
          </p:nvSpPr>
          <p:spPr>
            <a:xfrm>
              <a:off x="1723341" y="566306"/>
              <a:ext cx="232012" cy="2326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33400">
                <a:lnSpc>
                  <a:spcPct val="90000"/>
                </a:lnSpc>
                <a:spcBef>
                  <a:spcPct val="0"/>
                </a:spcBef>
                <a:spcAft>
                  <a:spcPct val="35000"/>
                </a:spcAft>
              </a:pPr>
              <a:endParaRPr lang="en-US" sz="1200"/>
            </a:p>
          </p:txBody>
        </p:sp>
      </p:grpSp>
      <p:grpSp>
        <p:nvGrpSpPr>
          <p:cNvPr id="373" name="Group 372"/>
          <p:cNvGrpSpPr/>
          <p:nvPr/>
        </p:nvGrpSpPr>
        <p:grpSpPr>
          <a:xfrm>
            <a:off x="6910003" y="2801603"/>
            <a:ext cx="261195" cy="387729"/>
            <a:chOff x="1723341" y="488760"/>
            <a:chExt cx="331445" cy="387729"/>
          </a:xfrm>
          <a:solidFill>
            <a:schemeClr val="accent4">
              <a:lumMod val="40000"/>
              <a:lumOff val="60000"/>
            </a:schemeClr>
          </a:solidFill>
        </p:grpSpPr>
        <p:sp>
          <p:nvSpPr>
            <p:cNvPr id="374" name="Right Arrow 373"/>
            <p:cNvSpPr/>
            <p:nvPr/>
          </p:nvSpPr>
          <p:spPr>
            <a:xfrm>
              <a:off x="1723341" y="488760"/>
              <a:ext cx="331445" cy="387729"/>
            </a:xfrm>
            <a:prstGeom prst="rightArrow">
              <a:avLst>
                <a:gd name="adj1" fmla="val 60000"/>
                <a:gd name="adj2" fmla="val 50000"/>
              </a:avLst>
            </a:prstGeom>
            <a:grpFill/>
          </p:spPr>
          <p:style>
            <a:lnRef idx="0">
              <a:schemeClr val="accent5">
                <a:shade val="90000"/>
                <a:hueOff val="0"/>
                <a:satOff val="0"/>
                <a:lumOff val="0"/>
                <a:alphaOff val="0"/>
              </a:schemeClr>
            </a:lnRef>
            <a:fillRef idx="1">
              <a:scrgbClr r="0" g="0" b="0"/>
            </a:fillRef>
            <a:effectRef idx="0">
              <a:schemeClr val="accent5">
                <a:shade val="90000"/>
                <a:hueOff val="0"/>
                <a:satOff val="0"/>
                <a:lumOff val="0"/>
                <a:alphaOff val="0"/>
              </a:schemeClr>
            </a:effectRef>
            <a:fontRef idx="minor">
              <a:schemeClr val="lt1"/>
            </a:fontRef>
          </p:style>
        </p:sp>
        <p:sp>
          <p:nvSpPr>
            <p:cNvPr id="375" name="Right Arrow 4"/>
            <p:cNvSpPr/>
            <p:nvPr/>
          </p:nvSpPr>
          <p:spPr>
            <a:xfrm>
              <a:off x="1723341" y="566306"/>
              <a:ext cx="232012" cy="2326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33400">
                <a:lnSpc>
                  <a:spcPct val="90000"/>
                </a:lnSpc>
                <a:spcBef>
                  <a:spcPct val="0"/>
                </a:spcBef>
                <a:spcAft>
                  <a:spcPct val="35000"/>
                </a:spcAft>
              </a:pPr>
              <a:endParaRPr lang="en-US" sz="1200"/>
            </a:p>
          </p:txBody>
        </p:sp>
      </p:grpSp>
      <p:grpSp>
        <p:nvGrpSpPr>
          <p:cNvPr id="376" name="Group 375"/>
          <p:cNvGrpSpPr/>
          <p:nvPr/>
        </p:nvGrpSpPr>
        <p:grpSpPr>
          <a:xfrm>
            <a:off x="6911595" y="4725813"/>
            <a:ext cx="259603" cy="387729"/>
            <a:chOff x="1723341" y="488760"/>
            <a:chExt cx="331445" cy="387729"/>
          </a:xfrm>
          <a:solidFill>
            <a:schemeClr val="accent4">
              <a:lumMod val="40000"/>
              <a:lumOff val="60000"/>
            </a:schemeClr>
          </a:solidFill>
        </p:grpSpPr>
        <p:sp>
          <p:nvSpPr>
            <p:cNvPr id="377" name="Right Arrow 376"/>
            <p:cNvSpPr/>
            <p:nvPr/>
          </p:nvSpPr>
          <p:spPr>
            <a:xfrm>
              <a:off x="1723341" y="488760"/>
              <a:ext cx="331445" cy="387729"/>
            </a:xfrm>
            <a:prstGeom prst="rightArrow">
              <a:avLst>
                <a:gd name="adj1" fmla="val 60000"/>
                <a:gd name="adj2" fmla="val 50000"/>
              </a:avLst>
            </a:prstGeom>
            <a:grpFill/>
          </p:spPr>
          <p:style>
            <a:lnRef idx="0">
              <a:schemeClr val="accent5">
                <a:shade val="90000"/>
                <a:hueOff val="0"/>
                <a:satOff val="0"/>
                <a:lumOff val="0"/>
                <a:alphaOff val="0"/>
              </a:schemeClr>
            </a:lnRef>
            <a:fillRef idx="1">
              <a:scrgbClr r="0" g="0" b="0"/>
            </a:fillRef>
            <a:effectRef idx="0">
              <a:schemeClr val="accent5">
                <a:shade val="90000"/>
                <a:hueOff val="0"/>
                <a:satOff val="0"/>
                <a:lumOff val="0"/>
                <a:alphaOff val="0"/>
              </a:schemeClr>
            </a:effectRef>
            <a:fontRef idx="minor">
              <a:schemeClr val="lt1"/>
            </a:fontRef>
          </p:style>
        </p:sp>
        <p:sp>
          <p:nvSpPr>
            <p:cNvPr id="378" name="Right Arrow 4"/>
            <p:cNvSpPr/>
            <p:nvPr/>
          </p:nvSpPr>
          <p:spPr>
            <a:xfrm>
              <a:off x="1723341" y="566306"/>
              <a:ext cx="232012" cy="2326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33400">
                <a:lnSpc>
                  <a:spcPct val="90000"/>
                </a:lnSpc>
                <a:spcBef>
                  <a:spcPct val="0"/>
                </a:spcBef>
                <a:spcAft>
                  <a:spcPct val="35000"/>
                </a:spcAft>
              </a:pPr>
              <a:endParaRPr lang="en-US" sz="1200"/>
            </a:p>
          </p:txBody>
        </p:sp>
      </p:grpSp>
    </p:spTree>
    <p:extLst>
      <p:ext uri="{BB962C8B-B14F-4D97-AF65-F5344CB8AC3E}">
        <p14:creationId xmlns:p14="http://schemas.microsoft.com/office/powerpoint/2010/main" xmlns="" val="213925179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427984" y="0"/>
            <a:ext cx="4716016" cy="6885384"/>
          </a:xfrm>
          <a:prstGeom prst="rect">
            <a:avLst/>
          </a:prstGeom>
          <a:solidFill>
            <a:srgbClr val="0021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p:cNvSpPr/>
          <p:nvPr/>
        </p:nvSpPr>
        <p:spPr>
          <a:xfrm>
            <a:off x="0" y="0"/>
            <a:ext cx="4427984" cy="6858000"/>
          </a:xfrm>
          <a:prstGeom prst="rect">
            <a:avLst/>
          </a:prstGeom>
          <a:solidFill>
            <a:srgbClr val="B2CC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626" name="Rectangle 4"/>
          <p:cNvSpPr>
            <a:spLocks noGrp="1" noChangeArrowheads="1"/>
          </p:cNvSpPr>
          <p:nvPr>
            <p:ph type="body" sz="half" idx="4294967295"/>
          </p:nvPr>
        </p:nvSpPr>
        <p:spPr>
          <a:xfrm>
            <a:off x="6346826" y="2708276"/>
            <a:ext cx="4321175" cy="5400675"/>
          </a:xfrm>
        </p:spPr>
        <p:txBody>
          <a:bodyPr/>
          <a:lstStyle/>
          <a:p>
            <a:pPr eaLnBrk="1" hangingPunct="1">
              <a:buFont typeface="Wingdings" charset="2"/>
              <a:buNone/>
            </a:pPr>
            <a:endParaRPr lang="en-GB" altLang="en-US" sz="4000" b="1">
              <a:solidFill>
                <a:schemeClr val="folHlink"/>
              </a:solidFill>
            </a:endParaRPr>
          </a:p>
          <a:p>
            <a:pPr eaLnBrk="1" hangingPunct="1"/>
            <a:endParaRPr lang="en-GB" altLang="en-US"/>
          </a:p>
          <a:p>
            <a:pPr lvl="1" eaLnBrk="1" hangingPunct="1"/>
            <a:endParaRPr lang="en-GB" altLang="en-US" sz="2000"/>
          </a:p>
          <a:p>
            <a:pPr eaLnBrk="1" hangingPunct="1"/>
            <a:endParaRPr lang="en-GB" altLang="en-US"/>
          </a:p>
          <a:p>
            <a:pPr eaLnBrk="1" hangingPunct="1"/>
            <a:endParaRPr lang="en-GB" altLang="en-US"/>
          </a:p>
        </p:txBody>
      </p:sp>
      <p:graphicFrame>
        <p:nvGraphicFramePr>
          <p:cNvPr id="19602" name="Group 146"/>
          <p:cNvGraphicFramePr>
            <a:graphicFrameLocks noGrp="1"/>
          </p:cNvGraphicFramePr>
          <p:nvPr>
            <p:extLst>
              <p:ext uri="{D42A27DB-BD31-4B8C-83A1-F6EECF244321}">
                <p14:modId xmlns:p14="http://schemas.microsoft.com/office/powerpoint/2010/main" xmlns="" val="1274642598"/>
              </p:ext>
            </p:extLst>
          </p:nvPr>
        </p:nvGraphicFramePr>
        <p:xfrm>
          <a:off x="0" y="945557"/>
          <a:ext cx="9144000" cy="5927685"/>
        </p:xfrm>
        <a:graphic>
          <a:graphicData uri="http://schemas.openxmlformats.org/drawingml/2006/table">
            <a:tbl>
              <a:tblPr/>
              <a:tblGrid>
                <a:gridCol w="4453246">
                  <a:extLst>
                    <a:ext uri="{9D8B030D-6E8A-4147-A177-3AD203B41FA5}">
                      <a16:colId xmlns:a16="http://schemas.microsoft.com/office/drawing/2014/main" xmlns="" val="20000"/>
                    </a:ext>
                  </a:extLst>
                </a:gridCol>
                <a:gridCol w="4690754">
                  <a:extLst>
                    <a:ext uri="{9D8B030D-6E8A-4147-A177-3AD203B41FA5}">
                      <a16:colId xmlns:a16="http://schemas.microsoft.com/office/drawing/2014/main" xmlns="" val="20001"/>
                    </a:ext>
                  </a:extLst>
                </a:gridCol>
              </a:tblGrid>
              <a:tr h="502878">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2800" b="1" i="0" u="none" strike="noStrike" cap="none" normalizeH="0" baseline="0" dirty="0">
                          <a:ln>
                            <a:noFill/>
                          </a:ln>
                          <a:solidFill>
                            <a:srgbClr val="039F9B"/>
                          </a:solidFill>
                          <a:effectLst/>
                          <a:latin typeface="+mn-lt"/>
                          <a:ea typeface="Arial" charset="0"/>
                          <a:cs typeface="Arial" panose="020B0604020202020204" pitchFamily="34" charset="0"/>
                        </a:rPr>
                        <a:t>Cambridge</a:t>
                      </a:r>
                    </a:p>
                  </a:txBody>
                  <a:tcPr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2800" b="1" i="0" u="none" strike="noStrike" cap="none" normalizeH="0" baseline="0" dirty="0">
                          <a:ln>
                            <a:noFill/>
                          </a:ln>
                          <a:solidFill>
                            <a:schemeClr val="bg1"/>
                          </a:solidFill>
                          <a:effectLst/>
                          <a:latin typeface="+mn-lt"/>
                          <a:ea typeface="Arial" charset="0"/>
                          <a:cs typeface="Arial" panose="020B0604020202020204" pitchFamily="34" charset="0"/>
                        </a:rPr>
                        <a:t>Oxford</a:t>
                      </a:r>
                    </a:p>
                  </a:txBody>
                  <a:tcPr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409565">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1600" b="1" i="0" u="none" strike="noStrike" cap="none" normalizeH="0" baseline="0" dirty="0">
                          <a:ln>
                            <a:noFill/>
                          </a:ln>
                          <a:solidFill>
                            <a:schemeClr val="tx1"/>
                          </a:solidFill>
                          <a:effectLst/>
                          <a:latin typeface="+mn-lt"/>
                          <a:ea typeface="Arial" charset="0"/>
                          <a:cs typeface="Arial" panose="020B0604020202020204" pitchFamily="34" charset="0"/>
                        </a:rPr>
                        <a:t>Standard </a:t>
                      </a:r>
                      <a:r>
                        <a:rPr kumimoji="0" lang="en-GB" altLang="en-US" sz="1600" b="1" i="0" u="none" strike="noStrike" cap="none" normalizeH="0" baseline="0" dirty="0" smtClean="0">
                          <a:ln>
                            <a:noFill/>
                          </a:ln>
                          <a:solidFill>
                            <a:schemeClr val="tx1"/>
                          </a:solidFill>
                          <a:effectLst/>
                          <a:latin typeface="+mn-lt"/>
                          <a:ea typeface="Arial" charset="0"/>
                          <a:cs typeface="Arial" panose="020B0604020202020204" pitchFamily="34" charset="0"/>
                        </a:rPr>
                        <a:t>offers:</a:t>
                      </a:r>
                      <a:endParaRPr kumimoji="0" lang="en-GB" altLang="en-US" sz="1600" b="0" i="0" u="none" strike="noStrike" cap="none" normalizeH="0" baseline="0" dirty="0" smtClean="0">
                        <a:ln>
                          <a:noFill/>
                        </a:ln>
                        <a:solidFill>
                          <a:schemeClr val="tx1"/>
                        </a:solidFill>
                        <a:effectLst/>
                        <a:latin typeface="+mn-lt"/>
                        <a:ea typeface="Arial" charset="0"/>
                        <a:cs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1600" b="0" i="0" u="none" strike="noStrike" cap="none" normalizeH="0" baseline="0" dirty="0" smtClean="0">
                          <a:ln>
                            <a:noFill/>
                          </a:ln>
                          <a:solidFill>
                            <a:schemeClr val="tx1"/>
                          </a:solidFill>
                          <a:effectLst/>
                          <a:latin typeface="+mn-lt"/>
                          <a:ea typeface="Arial" charset="0"/>
                          <a:cs typeface="Arial" panose="020B0604020202020204" pitchFamily="34" charset="0"/>
                        </a:rPr>
                        <a:t>A*A*A (A-levels) </a:t>
                      </a:r>
                      <a:br>
                        <a:rPr kumimoji="0" lang="en-GB" altLang="en-US" sz="1600" b="0" i="0" u="none" strike="noStrike" cap="none" normalizeH="0" baseline="0" dirty="0" smtClean="0">
                          <a:ln>
                            <a:noFill/>
                          </a:ln>
                          <a:solidFill>
                            <a:schemeClr val="tx1"/>
                          </a:solidFill>
                          <a:effectLst/>
                          <a:latin typeface="+mn-lt"/>
                          <a:ea typeface="Arial" charset="0"/>
                          <a:cs typeface="Arial" panose="020B0604020202020204" pitchFamily="34" charset="0"/>
                        </a:rPr>
                      </a:br>
                      <a:r>
                        <a:rPr kumimoji="0" lang="en-GB" altLang="en-US" sz="1600" b="0" i="0" u="none" strike="noStrike" cap="none" normalizeH="0" baseline="0" dirty="0" smtClean="0">
                          <a:ln>
                            <a:noFill/>
                          </a:ln>
                          <a:solidFill>
                            <a:schemeClr val="tx1"/>
                          </a:solidFill>
                          <a:effectLst/>
                          <a:latin typeface="+mn-lt"/>
                          <a:ea typeface="Arial" charset="0"/>
                          <a:cs typeface="Arial" panose="020B0604020202020204" pitchFamily="34" charset="0"/>
                        </a:rPr>
                        <a:t>42 and 7,7,6 in HL (IB)</a:t>
                      </a:r>
                      <a:br>
                        <a:rPr kumimoji="0" lang="en-GB" altLang="en-US" sz="1600" b="0" i="0" u="none" strike="noStrike" cap="none" normalizeH="0" baseline="0" dirty="0" smtClean="0">
                          <a:ln>
                            <a:noFill/>
                          </a:ln>
                          <a:solidFill>
                            <a:schemeClr val="tx1"/>
                          </a:solidFill>
                          <a:effectLst/>
                          <a:latin typeface="+mn-lt"/>
                          <a:ea typeface="Arial" charset="0"/>
                          <a:cs typeface="Arial" panose="020B0604020202020204" pitchFamily="34" charset="0"/>
                        </a:rPr>
                      </a:br>
                      <a:r>
                        <a:rPr kumimoji="0" lang="en-GB" altLang="en-US" sz="1600" b="1" i="0" u="none" strike="noStrike" cap="none" normalizeH="0" baseline="0" dirty="0" smtClean="0">
                          <a:ln>
                            <a:noFill/>
                          </a:ln>
                          <a:solidFill>
                            <a:schemeClr val="tx1"/>
                          </a:solidFill>
                          <a:effectLst/>
                          <a:latin typeface="+mn-lt"/>
                          <a:ea typeface="Arial" charset="0"/>
                          <a:cs typeface="Arial" panose="020B0604020202020204" pitchFamily="34" charset="0"/>
                        </a:rPr>
                        <a:t/>
                      </a:r>
                      <a:br>
                        <a:rPr kumimoji="0" lang="en-GB" altLang="en-US" sz="1600" b="1" i="0" u="none" strike="noStrike" cap="none" normalizeH="0" baseline="0" dirty="0" smtClean="0">
                          <a:ln>
                            <a:noFill/>
                          </a:ln>
                          <a:solidFill>
                            <a:schemeClr val="tx1"/>
                          </a:solidFill>
                          <a:effectLst/>
                          <a:latin typeface="+mn-lt"/>
                          <a:ea typeface="Arial" charset="0"/>
                          <a:cs typeface="Arial" panose="020B0604020202020204" pitchFamily="34" charset="0"/>
                        </a:rPr>
                      </a:br>
                      <a:r>
                        <a:rPr kumimoji="0" lang="en-GB" altLang="en-US" sz="1600" b="0" i="0" u="none" strike="noStrike" cap="none" normalizeH="0" baseline="0" dirty="0" smtClean="0">
                          <a:ln>
                            <a:noFill/>
                          </a:ln>
                          <a:solidFill>
                            <a:schemeClr val="tx1"/>
                          </a:solidFill>
                          <a:effectLst/>
                          <a:latin typeface="+mn-lt"/>
                          <a:ea typeface="Arial" charset="0"/>
                          <a:cs typeface="Arial" panose="020B0604020202020204" pitchFamily="34" charset="0"/>
                        </a:rPr>
                        <a:t>A-level Mathematics or IB Higher Level Mathematics:  Analysis and Approaches (or equivalent) essential.</a:t>
                      </a:r>
                    </a:p>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1600" b="0" i="0" u="none" strike="noStrike" cap="none" normalizeH="0" baseline="0" dirty="0" smtClean="0">
                          <a:ln>
                            <a:noFill/>
                          </a:ln>
                          <a:solidFill>
                            <a:schemeClr val="tx1"/>
                          </a:solidFill>
                          <a:effectLst/>
                          <a:latin typeface="+mn-lt"/>
                          <a:ea typeface="Arial" charset="0"/>
                          <a:cs typeface="Arial" panose="020B0604020202020204" pitchFamily="34" charset="0"/>
                        </a:rPr>
                        <a:t>Further Mathematics is required when available at your school.</a:t>
                      </a:r>
                      <a:br>
                        <a:rPr kumimoji="0" lang="en-GB" altLang="en-US" sz="1600" b="0" i="0" u="none" strike="noStrike" cap="none" normalizeH="0" baseline="0" dirty="0" smtClean="0">
                          <a:ln>
                            <a:noFill/>
                          </a:ln>
                          <a:solidFill>
                            <a:schemeClr val="tx1"/>
                          </a:solidFill>
                          <a:effectLst/>
                          <a:latin typeface="+mn-lt"/>
                          <a:ea typeface="Arial" charset="0"/>
                          <a:cs typeface="Arial" panose="020B0604020202020204" pitchFamily="34" charset="0"/>
                        </a:rPr>
                      </a:br>
                      <a:r>
                        <a:rPr kumimoji="0" lang="en-GB" altLang="en-US" sz="1600" b="0" i="0" u="none" strike="noStrike" cap="none" normalizeH="0" baseline="0" dirty="0" smtClean="0">
                          <a:ln>
                            <a:noFill/>
                          </a:ln>
                          <a:solidFill>
                            <a:schemeClr val="tx1"/>
                          </a:solidFill>
                          <a:effectLst/>
                          <a:latin typeface="+mn-lt"/>
                          <a:ea typeface="Arial" charset="0"/>
                          <a:cs typeface="Arial" panose="020B0604020202020204" pitchFamily="34" charset="0"/>
                        </a:rPr>
                        <a:t>Computer Science or demonstrable programming skills are highly desirable. Some knowledge of procedural programming is useful.</a:t>
                      </a:r>
                      <a:br>
                        <a:rPr kumimoji="0" lang="en-GB" altLang="en-US" sz="1600" b="0" i="0" u="none" strike="noStrike" cap="none" normalizeH="0" baseline="0" dirty="0" smtClean="0">
                          <a:ln>
                            <a:noFill/>
                          </a:ln>
                          <a:solidFill>
                            <a:schemeClr val="tx1"/>
                          </a:solidFill>
                          <a:effectLst/>
                          <a:latin typeface="+mn-lt"/>
                          <a:ea typeface="Arial" charset="0"/>
                          <a:cs typeface="Arial" panose="020B0604020202020204" pitchFamily="34" charset="0"/>
                        </a:rPr>
                      </a:br>
                      <a:r>
                        <a:rPr kumimoji="0" lang="en-GB" altLang="en-US" sz="1600" b="0" i="0" u="none" strike="noStrike" cap="none" normalizeH="0" baseline="0" dirty="0" smtClean="0">
                          <a:ln>
                            <a:noFill/>
                          </a:ln>
                          <a:solidFill>
                            <a:schemeClr val="tx1"/>
                          </a:solidFill>
                          <a:effectLst/>
                          <a:latin typeface="+mn-lt"/>
                          <a:ea typeface="Arial" charset="0"/>
                          <a:cs typeface="Arial" panose="020B0604020202020204" pitchFamily="34" charset="0"/>
                        </a:rPr>
                        <a:t/>
                      </a:r>
                      <a:br>
                        <a:rPr kumimoji="0" lang="en-GB" altLang="en-US" sz="1600" b="0" i="0" u="none" strike="noStrike" cap="none" normalizeH="0" baseline="0" dirty="0" smtClean="0">
                          <a:ln>
                            <a:noFill/>
                          </a:ln>
                          <a:solidFill>
                            <a:schemeClr val="tx1"/>
                          </a:solidFill>
                          <a:effectLst/>
                          <a:latin typeface="+mn-lt"/>
                          <a:ea typeface="Arial" charset="0"/>
                          <a:cs typeface="Arial" panose="020B0604020202020204" pitchFamily="34" charset="0"/>
                        </a:rPr>
                      </a:br>
                      <a:r>
                        <a:rPr kumimoji="0" lang="en-GB" altLang="en-US" sz="1600" b="0" i="0" u="none" strike="noStrike" cap="none" normalizeH="0" baseline="0" dirty="0" smtClean="0">
                          <a:ln>
                            <a:noFill/>
                          </a:ln>
                          <a:solidFill>
                            <a:schemeClr val="tx1"/>
                          </a:solidFill>
                          <a:effectLst/>
                          <a:latin typeface="+mn-lt"/>
                          <a:ea typeface="Arial" charset="0"/>
                          <a:cs typeface="Arial" panose="020B0604020202020204" pitchFamily="34" charset="0"/>
                        </a:rPr>
                        <a:t/>
                      </a:r>
                      <a:br>
                        <a:rPr kumimoji="0" lang="en-GB" altLang="en-US" sz="1600" b="0" i="0" u="none" strike="noStrike" cap="none" normalizeH="0" baseline="0" dirty="0" smtClean="0">
                          <a:ln>
                            <a:noFill/>
                          </a:ln>
                          <a:solidFill>
                            <a:schemeClr val="tx1"/>
                          </a:solidFill>
                          <a:effectLst/>
                          <a:latin typeface="+mn-lt"/>
                          <a:ea typeface="Arial" charset="0"/>
                          <a:cs typeface="Arial" panose="020B0604020202020204" pitchFamily="34" charset="0"/>
                        </a:rPr>
                      </a:br>
                      <a:endParaRPr kumimoji="0" lang="en-GB" altLang="en-US" sz="1600" b="0" i="0" u="none" strike="noStrike" cap="none" normalizeH="0" baseline="0" dirty="0" smtClean="0">
                        <a:ln>
                          <a:noFill/>
                        </a:ln>
                        <a:solidFill>
                          <a:schemeClr val="tx1"/>
                        </a:solidFill>
                        <a:effectLst/>
                        <a:latin typeface="+mn-lt"/>
                        <a:ea typeface="Arial" charset="0"/>
                        <a:cs typeface="Arial" panose="020B0604020202020204" pitchFamily="34" charset="0"/>
                      </a:endParaRPr>
                    </a:p>
                  </a:txBody>
                  <a:tcPr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1600" b="1" i="0" u="none" strike="noStrike" cap="none" normalizeH="0" baseline="0" dirty="0">
                          <a:ln>
                            <a:noFill/>
                          </a:ln>
                          <a:solidFill>
                            <a:schemeClr val="bg1"/>
                          </a:solidFill>
                          <a:effectLst/>
                          <a:latin typeface="+mn-lt"/>
                          <a:ea typeface="Arial" charset="0"/>
                          <a:cs typeface="Arial" panose="020B0604020202020204" pitchFamily="34" charset="0"/>
                        </a:rPr>
                        <a:t>Standard offers</a:t>
                      </a:r>
                      <a:r>
                        <a:rPr kumimoji="0" lang="en-GB" altLang="en-US" sz="1600" b="1" i="0" u="none" strike="noStrike" cap="none" normalizeH="0" baseline="0" dirty="0" smtClean="0">
                          <a:ln>
                            <a:noFill/>
                          </a:ln>
                          <a:solidFill>
                            <a:schemeClr val="bg1"/>
                          </a:solidFill>
                          <a:effectLst/>
                          <a:latin typeface="+mn-lt"/>
                          <a:ea typeface="Arial" charset="0"/>
                          <a:cs typeface="Arial" panose="020B0604020202020204" pitchFamily="34" charset="0"/>
                        </a:rPr>
                        <a:t>:</a:t>
                      </a:r>
                    </a:p>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1600" b="1" i="0" u="none" strike="noStrike" cap="none" normalizeH="0" baseline="0" dirty="0" smtClean="0">
                          <a:ln>
                            <a:noFill/>
                          </a:ln>
                          <a:solidFill>
                            <a:schemeClr val="bg1"/>
                          </a:solidFill>
                          <a:effectLst/>
                          <a:latin typeface="+mn-lt"/>
                          <a:ea typeface="Arial" charset="0"/>
                          <a:cs typeface="Arial" panose="020B0604020202020204" pitchFamily="34" charset="0"/>
                        </a:rPr>
                        <a:t>Computer Science or Computer Science &amp; Philosophy: </a:t>
                      </a:r>
                      <a:endParaRPr kumimoji="0" lang="en-GB" altLang="en-US" sz="1600" b="1" i="0" u="none" strike="noStrike" cap="none" normalizeH="0" baseline="0" dirty="0">
                        <a:ln>
                          <a:noFill/>
                        </a:ln>
                        <a:solidFill>
                          <a:schemeClr val="bg1"/>
                        </a:solidFill>
                        <a:effectLst/>
                        <a:latin typeface="+mn-lt"/>
                        <a:ea typeface="Arial" charset="0"/>
                        <a:cs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1600" b="0" i="0" u="none" strike="noStrike" cap="none" normalizeH="0" baseline="0" dirty="0" smtClean="0">
                          <a:ln>
                            <a:noFill/>
                          </a:ln>
                          <a:solidFill>
                            <a:schemeClr val="bg1"/>
                          </a:solidFill>
                          <a:effectLst/>
                          <a:latin typeface="+mn-lt"/>
                          <a:ea typeface="Arial" charset="0"/>
                          <a:cs typeface="Arial" panose="020B0604020202020204" pitchFamily="34" charset="0"/>
                        </a:rPr>
                        <a:t>A*AA </a:t>
                      </a:r>
                      <a:r>
                        <a:rPr kumimoji="0" lang="en-GB" altLang="en-US" sz="1600" b="0" i="0" u="none" strike="noStrike" cap="none" normalizeH="0" baseline="0" dirty="0">
                          <a:ln>
                            <a:noFill/>
                          </a:ln>
                          <a:solidFill>
                            <a:schemeClr val="bg1"/>
                          </a:solidFill>
                          <a:effectLst/>
                          <a:latin typeface="+mn-lt"/>
                          <a:ea typeface="Arial" charset="0"/>
                          <a:cs typeface="Arial" panose="020B0604020202020204" pitchFamily="34" charset="0"/>
                        </a:rPr>
                        <a:t>(A-levels) </a:t>
                      </a:r>
                      <a:r>
                        <a:rPr kumimoji="0" lang="en-GB" altLang="en-US" sz="1600" b="0" i="0" u="none" strike="noStrike" cap="none" normalizeH="0" baseline="0" dirty="0" smtClean="0">
                          <a:ln>
                            <a:noFill/>
                          </a:ln>
                          <a:solidFill>
                            <a:schemeClr val="bg1"/>
                          </a:solidFill>
                          <a:effectLst/>
                          <a:latin typeface="+mn-lt"/>
                          <a:ea typeface="Arial" charset="0"/>
                          <a:cs typeface="Arial" panose="020B0604020202020204" pitchFamily="34" charset="0"/>
                        </a:rPr>
                        <a:t> </a:t>
                      </a:r>
                      <a:r>
                        <a:rPr kumimoji="0" lang="en-GB" altLang="en-US" sz="1600" b="0" i="0" u="none" strike="noStrike" cap="none" normalizeH="0" baseline="0" dirty="0">
                          <a:ln>
                            <a:noFill/>
                          </a:ln>
                          <a:solidFill>
                            <a:schemeClr val="bg1"/>
                          </a:solidFill>
                          <a:effectLst/>
                          <a:latin typeface="+mn-lt"/>
                          <a:ea typeface="Arial" charset="0"/>
                          <a:cs typeface="Arial" panose="020B0604020202020204" pitchFamily="34" charset="0"/>
                        </a:rPr>
                        <a:t>with A* in Maths/Further </a:t>
                      </a:r>
                      <a:endParaRPr kumimoji="0" lang="en-GB" altLang="en-US" sz="1600" b="0" i="0" u="none" strike="noStrike" cap="none" normalizeH="0" baseline="0" dirty="0" smtClean="0">
                        <a:ln>
                          <a:noFill/>
                        </a:ln>
                        <a:solidFill>
                          <a:schemeClr val="bg1"/>
                        </a:solidFill>
                        <a:effectLst/>
                        <a:latin typeface="+mn-lt"/>
                        <a:ea typeface="Arial" charset="0"/>
                        <a:cs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1600" b="0" i="0" u="none" strike="noStrike" cap="none" normalizeH="0" baseline="0" dirty="0" smtClean="0">
                          <a:ln>
                            <a:noFill/>
                          </a:ln>
                          <a:solidFill>
                            <a:schemeClr val="bg1"/>
                          </a:solidFill>
                          <a:effectLst/>
                          <a:latin typeface="+mn-lt"/>
                          <a:ea typeface="Arial" charset="0"/>
                          <a:cs typeface="Arial" panose="020B0604020202020204" pitchFamily="34" charset="0"/>
                        </a:rPr>
                        <a:t>Maths/Computer Science. Including at least an A in Maths, and if taken Further Maths.</a:t>
                      </a:r>
                      <a:br>
                        <a:rPr kumimoji="0" lang="en-GB" altLang="en-US" sz="1600" b="0" i="0" u="none" strike="noStrike" cap="none" normalizeH="0" baseline="0" dirty="0" smtClean="0">
                          <a:ln>
                            <a:noFill/>
                          </a:ln>
                          <a:solidFill>
                            <a:schemeClr val="bg1"/>
                          </a:solidFill>
                          <a:effectLst/>
                          <a:latin typeface="+mn-lt"/>
                          <a:ea typeface="Arial" charset="0"/>
                          <a:cs typeface="Arial" panose="020B0604020202020204" pitchFamily="34" charset="0"/>
                        </a:rPr>
                      </a:br>
                      <a:r>
                        <a:rPr kumimoji="0" lang="en-GB" altLang="en-US" sz="1600" b="0" i="0" u="none" strike="noStrike" cap="none" normalizeH="0" baseline="0" dirty="0" smtClean="0">
                          <a:ln>
                            <a:noFill/>
                          </a:ln>
                          <a:solidFill>
                            <a:schemeClr val="bg1"/>
                          </a:solidFill>
                          <a:effectLst/>
                          <a:latin typeface="+mn-lt"/>
                          <a:ea typeface="Arial" charset="0"/>
                          <a:cs typeface="Arial" panose="020B0604020202020204" pitchFamily="34" charset="0"/>
                        </a:rPr>
                        <a:t>IB: 39 with 7,6,6 at HL in 7 in HL Maths (either course)</a:t>
                      </a:r>
                      <a:br>
                        <a:rPr kumimoji="0" lang="en-GB" altLang="en-US" sz="1600" b="0" i="0" u="none" strike="noStrike" cap="none" normalizeH="0" baseline="0" dirty="0" smtClean="0">
                          <a:ln>
                            <a:noFill/>
                          </a:ln>
                          <a:solidFill>
                            <a:schemeClr val="bg1"/>
                          </a:solidFill>
                          <a:effectLst/>
                          <a:latin typeface="+mn-lt"/>
                          <a:ea typeface="Arial" charset="0"/>
                          <a:cs typeface="Arial" panose="020B0604020202020204" pitchFamily="34" charset="0"/>
                        </a:rPr>
                      </a:br>
                      <a:r>
                        <a:rPr kumimoji="0" lang="en-GB" altLang="en-US" sz="1600" b="0" i="0" u="none" strike="noStrike" cap="none" normalizeH="0" baseline="0" dirty="0" smtClean="0">
                          <a:ln>
                            <a:noFill/>
                          </a:ln>
                          <a:solidFill>
                            <a:schemeClr val="bg1"/>
                          </a:solidFill>
                          <a:effectLst/>
                          <a:latin typeface="+mn-lt"/>
                          <a:ea typeface="Arial" charset="0"/>
                          <a:cs typeface="Arial" panose="020B0604020202020204" pitchFamily="34" charset="0"/>
                        </a:rPr>
                        <a:t/>
                      </a:r>
                      <a:br>
                        <a:rPr kumimoji="0" lang="en-GB" altLang="en-US" sz="1600" b="0" i="0" u="none" strike="noStrike" cap="none" normalizeH="0" baseline="0" dirty="0" smtClean="0">
                          <a:ln>
                            <a:noFill/>
                          </a:ln>
                          <a:solidFill>
                            <a:schemeClr val="bg1"/>
                          </a:solidFill>
                          <a:effectLst/>
                          <a:latin typeface="+mn-lt"/>
                          <a:ea typeface="Arial" charset="0"/>
                          <a:cs typeface="Arial" panose="020B0604020202020204" pitchFamily="34" charset="0"/>
                        </a:rPr>
                      </a:br>
                      <a:r>
                        <a:rPr kumimoji="0" lang="en-GB" altLang="en-US" sz="1600" b="1" i="0" u="none" strike="noStrike" cap="none" normalizeH="0" baseline="0" dirty="0" smtClean="0">
                          <a:ln>
                            <a:noFill/>
                          </a:ln>
                          <a:solidFill>
                            <a:schemeClr val="bg1"/>
                          </a:solidFill>
                          <a:effectLst/>
                          <a:latin typeface="+mn-lt"/>
                          <a:ea typeface="Arial" charset="0"/>
                          <a:cs typeface="Arial" panose="020B0604020202020204" pitchFamily="34" charset="0"/>
                        </a:rPr>
                        <a:t>Maths and Computer Science: </a:t>
                      </a:r>
                      <a:endParaRPr kumimoji="0" lang="en-GB" altLang="en-US" sz="1600" b="0" i="0" u="none" strike="noStrike" cap="none" normalizeH="0" baseline="0" dirty="0">
                        <a:ln>
                          <a:noFill/>
                        </a:ln>
                        <a:solidFill>
                          <a:schemeClr val="bg1"/>
                        </a:solidFill>
                        <a:effectLst/>
                        <a:latin typeface="+mn-lt"/>
                        <a:ea typeface="Arial" charset="0"/>
                        <a:cs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1600" b="0" i="0" u="none" strike="noStrike" cap="none" normalizeH="0" baseline="0" dirty="0" smtClean="0">
                          <a:ln>
                            <a:noFill/>
                          </a:ln>
                          <a:solidFill>
                            <a:schemeClr val="bg1"/>
                          </a:solidFill>
                          <a:effectLst/>
                          <a:latin typeface="+mn-lt"/>
                          <a:ea typeface="Arial" charset="0"/>
                          <a:cs typeface="Arial" panose="020B0604020202020204" pitchFamily="34" charset="0"/>
                        </a:rPr>
                        <a:t>A*AA </a:t>
                      </a:r>
                      <a:r>
                        <a:rPr kumimoji="0" lang="en-GB" altLang="en-US" sz="1600" b="0" i="0" u="none" strike="noStrike" cap="none" normalizeH="0" baseline="0" dirty="0">
                          <a:ln>
                            <a:noFill/>
                          </a:ln>
                          <a:solidFill>
                            <a:schemeClr val="bg1"/>
                          </a:solidFill>
                          <a:effectLst/>
                          <a:latin typeface="+mn-lt"/>
                          <a:ea typeface="Arial" charset="0"/>
                          <a:cs typeface="Arial" panose="020B0604020202020204" pitchFamily="34" charset="0"/>
                        </a:rPr>
                        <a:t>(A-levels</a:t>
                      </a:r>
                      <a:r>
                        <a:rPr kumimoji="0" lang="en-GB" altLang="en-US" sz="1600" b="0" i="0" u="none" strike="noStrike" cap="none" normalizeH="0" baseline="0" dirty="0" smtClean="0">
                          <a:ln>
                            <a:noFill/>
                          </a:ln>
                          <a:solidFill>
                            <a:schemeClr val="bg1"/>
                          </a:solidFill>
                          <a:effectLst/>
                          <a:latin typeface="+mn-lt"/>
                          <a:ea typeface="Arial" charset="0"/>
                          <a:cs typeface="Arial" panose="020B0604020202020204" pitchFamily="34" charset="0"/>
                        </a:rPr>
                        <a:t>)  </a:t>
                      </a:r>
                      <a:r>
                        <a:rPr kumimoji="0" lang="en-GB" altLang="en-US" sz="1600" b="0" i="0" u="none" strike="noStrike" cap="none" normalizeH="0" baseline="0" dirty="0">
                          <a:ln>
                            <a:noFill/>
                          </a:ln>
                          <a:solidFill>
                            <a:schemeClr val="bg1"/>
                          </a:solidFill>
                          <a:effectLst/>
                          <a:latin typeface="+mn-lt"/>
                          <a:ea typeface="Arial" charset="0"/>
                          <a:cs typeface="Arial" panose="020B0604020202020204" pitchFamily="34" charset="0"/>
                        </a:rPr>
                        <a:t>with </a:t>
                      </a:r>
                      <a:r>
                        <a:rPr kumimoji="0" lang="en-GB" altLang="en-US" sz="1600" b="0" i="0" u="none" strike="noStrike" cap="none" normalizeH="0" baseline="0" dirty="0" smtClean="0">
                          <a:ln>
                            <a:noFill/>
                          </a:ln>
                          <a:solidFill>
                            <a:schemeClr val="bg1"/>
                          </a:solidFill>
                          <a:effectLst/>
                          <a:latin typeface="+mn-lt"/>
                          <a:ea typeface="Arial" charset="0"/>
                          <a:cs typeface="Arial" panose="020B0604020202020204" pitchFamily="34" charset="0"/>
                        </a:rPr>
                        <a:t>A*/A </a:t>
                      </a:r>
                      <a:r>
                        <a:rPr kumimoji="0" lang="en-GB" altLang="en-US" sz="1600" b="0" i="0" u="none" strike="noStrike" cap="none" normalizeH="0" baseline="0" dirty="0">
                          <a:ln>
                            <a:noFill/>
                          </a:ln>
                          <a:solidFill>
                            <a:schemeClr val="bg1"/>
                          </a:solidFill>
                          <a:effectLst/>
                          <a:latin typeface="+mn-lt"/>
                          <a:ea typeface="Arial" charset="0"/>
                          <a:cs typeface="Arial" panose="020B0604020202020204" pitchFamily="34" charset="0"/>
                        </a:rPr>
                        <a:t>in Maths/Further </a:t>
                      </a:r>
                      <a:r>
                        <a:rPr kumimoji="0" lang="en-GB" altLang="en-US" sz="1600" b="0" i="0" u="none" strike="noStrike" cap="none" normalizeH="0" baseline="0" dirty="0" smtClean="0">
                          <a:ln>
                            <a:noFill/>
                          </a:ln>
                          <a:solidFill>
                            <a:schemeClr val="bg1"/>
                          </a:solidFill>
                          <a:effectLst/>
                          <a:latin typeface="+mn-lt"/>
                          <a:ea typeface="Arial" charset="0"/>
                          <a:cs typeface="Arial" panose="020B0604020202020204" pitchFamily="34" charset="0"/>
                        </a:rPr>
                        <a:t>Maths. </a:t>
                      </a:r>
                      <a:br>
                        <a:rPr kumimoji="0" lang="en-GB" altLang="en-US" sz="1600" b="0" i="0" u="none" strike="noStrike" cap="none" normalizeH="0" baseline="0" dirty="0" smtClean="0">
                          <a:ln>
                            <a:noFill/>
                          </a:ln>
                          <a:solidFill>
                            <a:schemeClr val="bg1"/>
                          </a:solidFill>
                          <a:effectLst/>
                          <a:latin typeface="+mn-lt"/>
                          <a:ea typeface="Arial" charset="0"/>
                          <a:cs typeface="Arial" panose="020B0604020202020204" pitchFamily="34" charset="0"/>
                        </a:rPr>
                      </a:br>
                      <a:r>
                        <a:rPr kumimoji="0" lang="en-GB" altLang="en-US" sz="1600" b="0" i="0" u="none" strike="noStrike" cap="none" normalizeH="0" baseline="0" dirty="0" smtClean="0">
                          <a:ln>
                            <a:noFill/>
                          </a:ln>
                          <a:solidFill>
                            <a:schemeClr val="bg1"/>
                          </a:solidFill>
                          <a:effectLst/>
                          <a:latin typeface="+mn-lt"/>
                          <a:ea typeface="Arial" charset="0"/>
                          <a:cs typeface="Arial" panose="020B0604020202020204" pitchFamily="34" charset="0"/>
                        </a:rPr>
                        <a:t>IB: 39 with 7,6,6 at HL in 7 in HL Maths (either course)</a:t>
                      </a:r>
                      <a:br>
                        <a:rPr kumimoji="0" lang="en-GB" altLang="en-US" sz="1600" b="0" i="0" u="none" strike="noStrike" cap="none" normalizeH="0" baseline="0" dirty="0" smtClean="0">
                          <a:ln>
                            <a:noFill/>
                          </a:ln>
                          <a:solidFill>
                            <a:schemeClr val="bg1"/>
                          </a:solidFill>
                          <a:effectLst/>
                          <a:latin typeface="+mn-lt"/>
                          <a:ea typeface="Arial" charset="0"/>
                          <a:cs typeface="Arial" panose="020B0604020202020204" pitchFamily="34" charset="0"/>
                        </a:rPr>
                      </a:br>
                      <a:endParaRPr kumimoji="0" lang="en-GB" altLang="en-US" sz="1600" b="0" i="0" u="none" strike="noStrike" cap="none" normalizeH="0" baseline="0" dirty="0" smtClean="0">
                        <a:ln>
                          <a:noFill/>
                        </a:ln>
                        <a:solidFill>
                          <a:schemeClr val="bg1"/>
                        </a:solidFill>
                        <a:effectLst/>
                        <a:latin typeface="+mn-lt"/>
                        <a:ea typeface="Arial" charset="0"/>
                        <a:cs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1600" b="0" i="0" u="none" strike="noStrike" cap="none" normalizeH="0" baseline="0" dirty="0" smtClean="0">
                          <a:ln>
                            <a:noFill/>
                          </a:ln>
                          <a:solidFill>
                            <a:schemeClr val="bg1"/>
                          </a:solidFill>
                          <a:effectLst/>
                          <a:latin typeface="+mn-lt"/>
                          <a:ea typeface="Arial" charset="0"/>
                          <a:cs typeface="Arial" panose="020B0604020202020204" pitchFamily="34" charset="0"/>
                        </a:rPr>
                        <a:t>STEP not part of offer. </a:t>
                      </a:r>
                      <a:br>
                        <a:rPr kumimoji="0" lang="en-GB" altLang="en-US" sz="1600" b="0" i="0" u="none" strike="noStrike" cap="none" normalizeH="0" baseline="0" dirty="0" smtClean="0">
                          <a:ln>
                            <a:noFill/>
                          </a:ln>
                          <a:solidFill>
                            <a:schemeClr val="bg1"/>
                          </a:solidFill>
                          <a:effectLst/>
                          <a:latin typeface="+mn-lt"/>
                          <a:ea typeface="Arial" charset="0"/>
                          <a:cs typeface="Arial" panose="020B0604020202020204" pitchFamily="34" charset="0"/>
                        </a:rPr>
                      </a:br>
                      <a:endParaRPr kumimoji="0" lang="en-GB" altLang="en-US" sz="1600" b="0" i="0" u="none" strike="noStrike" cap="none" normalizeH="0" baseline="0" dirty="0" smtClean="0">
                        <a:ln>
                          <a:noFill/>
                        </a:ln>
                        <a:solidFill>
                          <a:schemeClr val="bg1"/>
                        </a:solidFill>
                        <a:effectLst/>
                        <a:latin typeface="+mn-lt"/>
                        <a:ea typeface="Arial" charset="0"/>
                        <a:cs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1600" b="1" i="0" u="none" strike="noStrike" cap="none" normalizeH="0" baseline="0" dirty="0" smtClean="0">
                          <a:ln>
                            <a:noFill/>
                          </a:ln>
                          <a:solidFill>
                            <a:schemeClr val="bg1"/>
                          </a:solidFill>
                          <a:effectLst/>
                          <a:latin typeface="+mn-lt"/>
                          <a:ea typeface="Arial" charset="0"/>
                          <a:cs typeface="Arial" panose="020B0604020202020204" pitchFamily="34" charset="0"/>
                        </a:rPr>
                        <a:t>Subjects: </a:t>
                      </a:r>
                    </a:p>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1600" b="0" i="0" u="none" strike="noStrike" cap="none" normalizeH="0" baseline="0" dirty="0" smtClean="0">
                          <a:ln>
                            <a:noFill/>
                          </a:ln>
                          <a:solidFill>
                            <a:schemeClr val="bg1"/>
                          </a:solidFill>
                          <a:effectLst/>
                          <a:latin typeface="+mn-lt"/>
                          <a:ea typeface="Arial" charset="0"/>
                          <a:cs typeface="Arial" panose="020B0604020202020204" pitchFamily="34" charset="0"/>
                        </a:rPr>
                        <a:t>A-level/IB Higher Level Maths essential (either course) </a:t>
                      </a:r>
                    </a:p>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1600" b="0" i="0" u="none" strike="noStrike" cap="none" normalizeH="0" baseline="0" dirty="0" smtClean="0">
                          <a:ln>
                            <a:noFill/>
                          </a:ln>
                          <a:solidFill>
                            <a:schemeClr val="bg1"/>
                          </a:solidFill>
                          <a:effectLst/>
                          <a:latin typeface="+mn-lt"/>
                          <a:ea typeface="Arial" charset="0"/>
                          <a:cs typeface="Arial" panose="020B0604020202020204" pitchFamily="34" charset="0"/>
                        </a:rPr>
                        <a:t>A-level Further Maths strongly recommended.</a:t>
                      </a:r>
                      <a:endParaRPr kumimoji="0" lang="en-GB" altLang="en-US" sz="1600" b="0" i="0" u="none" strike="noStrike" cap="none" normalizeH="0" baseline="0" dirty="0">
                        <a:ln>
                          <a:noFill/>
                        </a:ln>
                        <a:solidFill>
                          <a:schemeClr val="tx1"/>
                        </a:solidFill>
                        <a:effectLst/>
                        <a:latin typeface="+mn-lt"/>
                        <a:ea typeface="Arial" charset="0"/>
                        <a:cs typeface="Arial" panose="020B0604020202020204" pitchFamily="34" charset="0"/>
                      </a:endParaRPr>
                    </a:p>
                  </a:txBody>
                  <a:tcPr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6" name="Rectangle 1"/>
          <p:cNvSpPr txBox="1">
            <a:spLocks noChangeArrowheads="1"/>
          </p:cNvSpPr>
          <p:nvPr/>
        </p:nvSpPr>
        <p:spPr>
          <a:xfrm>
            <a:off x="733872" y="189965"/>
            <a:ext cx="7848600" cy="499817"/>
          </a:xfrm>
          <a:prstGeom prst="rect">
            <a:avLst/>
          </a:prstGeom>
        </p:spPr>
        <p:txBody>
          <a:bodyPr vert="horz" lIns="0" tIns="0" rIns="0" bIns="0" rtlCol="0" anchor="ctr">
            <a:spAutoFit/>
          </a:bodyPr>
          <a:lst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a:lstStyle>
          <a:p>
            <a:pPr>
              <a:lnSpc>
                <a:spcPct val="116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dirty="0">
                <a:solidFill>
                  <a:schemeClr val="tx1"/>
                </a:solidFill>
              </a:rPr>
              <a:t>What do you </a:t>
            </a:r>
            <a:r>
              <a:rPr lang="en-GB" altLang="en-US" dirty="0">
                <a:solidFill>
                  <a:schemeClr val="bg1"/>
                </a:solidFill>
              </a:rPr>
              <a:t>need </a:t>
            </a:r>
            <a:r>
              <a:rPr lang="en-GB" altLang="en-US" dirty="0" smtClean="0">
                <a:solidFill>
                  <a:schemeClr val="bg1"/>
                </a:solidFill>
              </a:rPr>
              <a:t>to </a:t>
            </a:r>
            <a:r>
              <a:rPr lang="en-GB" altLang="en-US" dirty="0">
                <a:solidFill>
                  <a:schemeClr val="bg1"/>
                </a:solidFill>
              </a:rPr>
              <a:t>get in?</a:t>
            </a:r>
          </a:p>
        </p:txBody>
      </p:sp>
    </p:spTree>
    <p:extLst>
      <p:ext uri="{BB962C8B-B14F-4D97-AF65-F5344CB8AC3E}">
        <p14:creationId xmlns:p14="http://schemas.microsoft.com/office/powerpoint/2010/main" xmlns="" val="195748708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505337" y="0"/>
            <a:ext cx="4638663" cy="6858000"/>
          </a:xfrm>
          <a:prstGeom prst="rect">
            <a:avLst/>
          </a:prstGeom>
          <a:solidFill>
            <a:srgbClr val="00214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0" y="0"/>
            <a:ext cx="4505337" cy="6858000"/>
          </a:xfrm>
          <a:prstGeom prst="rect">
            <a:avLst/>
          </a:prstGeom>
          <a:solidFill>
            <a:srgbClr val="B2CC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626" name="Rectangle 4"/>
          <p:cNvSpPr>
            <a:spLocks noGrp="1" noChangeArrowheads="1"/>
          </p:cNvSpPr>
          <p:nvPr>
            <p:ph type="body" sz="half" idx="4294967295"/>
          </p:nvPr>
        </p:nvSpPr>
        <p:spPr>
          <a:xfrm>
            <a:off x="6346826" y="2708276"/>
            <a:ext cx="4321175" cy="5400675"/>
          </a:xfrm>
        </p:spPr>
        <p:txBody>
          <a:bodyPr/>
          <a:lstStyle/>
          <a:p>
            <a:pPr eaLnBrk="1" hangingPunct="1">
              <a:buFont typeface="Wingdings" charset="2"/>
              <a:buNone/>
            </a:pPr>
            <a:endParaRPr lang="en-GB" altLang="en-US" sz="4000" b="1" dirty="0">
              <a:solidFill>
                <a:schemeClr val="folHlink"/>
              </a:solidFill>
            </a:endParaRPr>
          </a:p>
          <a:p>
            <a:pPr eaLnBrk="1" hangingPunct="1"/>
            <a:endParaRPr lang="en-GB" altLang="en-US" dirty="0"/>
          </a:p>
          <a:p>
            <a:pPr lvl="1" eaLnBrk="1" hangingPunct="1"/>
            <a:endParaRPr lang="en-GB" altLang="en-US" sz="2000" dirty="0"/>
          </a:p>
          <a:p>
            <a:pPr eaLnBrk="1" hangingPunct="1"/>
            <a:endParaRPr lang="en-GB" altLang="en-US" dirty="0"/>
          </a:p>
          <a:p>
            <a:pPr eaLnBrk="1" hangingPunct="1"/>
            <a:endParaRPr lang="en-GB" altLang="en-US" dirty="0"/>
          </a:p>
        </p:txBody>
      </p:sp>
      <p:graphicFrame>
        <p:nvGraphicFramePr>
          <p:cNvPr id="19602" name="Group 146"/>
          <p:cNvGraphicFramePr>
            <a:graphicFrameLocks noGrp="1"/>
          </p:cNvGraphicFramePr>
          <p:nvPr>
            <p:extLst>
              <p:ext uri="{D42A27DB-BD31-4B8C-83A1-F6EECF244321}">
                <p14:modId xmlns:p14="http://schemas.microsoft.com/office/powerpoint/2010/main" xmlns="" val="4232691101"/>
              </p:ext>
            </p:extLst>
          </p:nvPr>
        </p:nvGraphicFramePr>
        <p:xfrm>
          <a:off x="226218" y="980728"/>
          <a:ext cx="8713788" cy="5659304"/>
        </p:xfrm>
        <a:graphic>
          <a:graphicData uri="http://schemas.openxmlformats.org/drawingml/2006/table">
            <a:tbl>
              <a:tblPr/>
              <a:tblGrid>
                <a:gridCol w="4305808">
                  <a:extLst>
                    <a:ext uri="{9D8B030D-6E8A-4147-A177-3AD203B41FA5}">
                      <a16:colId xmlns:a16="http://schemas.microsoft.com/office/drawing/2014/main" xmlns="" val="20000"/>
                    </a:ext>
                  </a:extLst>
                </a:gridCol>
                <a:gridCol w="4407980">
                  <a:extLst>
                    <a:ext uri="{9D8B030D-6E8A-4147-A177-3AD203B41FA5}">
                      <a16:colId xmlns:a16="http://schemas.microsoft.com/office/drawing/2014/main" xmlns="" val="20001"/>
                    </a:ext>
                  </a:extLst>
                </a:gridCol>
              </a:tblGrid>
              <a:tr h="623235">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2400" b="1" i="0" u="none" strike="noStrike" cap="none" normalizeH="0" baseline="0" dirty="0">
                          <a:ln>
                            <a:noFill/>
                          </a:ln>
                          <a:solidFill>
                            <a:srgbClr val="039F9B"/>
                          </a:solidFill>
                          <a:effectLst/>
                          <a:latin typeface="+mj-lt"/>
                          <a:ea typeface="Arial" charset="0"/>
                          <a:cs typeface="Arial" panose="020B0604020202020204" pitchFamily="34" charset="0"/>
                        </a:rPr>
                        <a:t>Cambridge</a:t>
                      </a:r>
                    </a:p>
                  </a:txBody>
                  <a:tcPr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2400" b="1" i="0" u="none" strike="noStrike" cap="none" normalizeH="0" baseline="0" dirty="0">
                          <a:ln>
                            <a:noFill/>
                          </a:ln>
                          <a:solidFill>
                            <a:schemeClr val="bg1"/>
                          </a:solidFill>
                          <a:effectLst/>
                          <a:latin typeface="+mj-lt"/>
                          <a:ea typeface="Arial" charset="0"/>
                          <a:cs typeface="Arial" panose="020B0604020202020204" pitchFamily="34" charset="0"/>
                        </a:rPr>
                        <a:t>Oxford</a:t>
                      </a:r>
                    </a:p>
                  </a:txBody>
                  <a:tcPr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914203">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2400" b="1" i="0" u="none" strike="noStrike" cap="none" normalizeH="0" baseline="0" dirty="0" smtClean="0">
                          <a:ln>
                            <a:noFill/>
                          </a:ln>
                          <a:solidFill>
                            <a:schemeClr val="tx1"/>
                          </a:solidFill>
                          <a:effectLst/>
                          <a:latin typeface="+mj-lt"/>
                          <a:ea typeface="Arial" charset="0"/>
                          <a:cs typeface="Arial" panose="020B0604020202020204" pitchFamily="34" charset="0"/>
                        </a:rPr>
                        <a:t>CTMUA</a:t>
                      </a:r>
                    </a:p>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defRPr/>
                      </a:pPr>
                      <a:r>
                        <a:rPr kumimoji="0" lang="en-GB" altLang="en-US" sz="2400" b="0" i="0" u="none" strike="noStrike" kern="1200" cap="none" normalizeH="0" baseline="0" dirty="0" smtClean="0">
                          <a:ln>
                            <a:noFill/>
                          </a:ln>
                          <a:solidFill>
                            <a:schemeClr val="tx1"/>
                          </a:solidFill>
                          <a:effectLst/>
                          <a:latin typeface="Arial" charset="0"/>
                          <a:ea typeface="Arial" charset="0"/>
                          <a:cs typeface="Arial" panose="020B0604020202020204" pitchFamily="34" charset="0"/>
                        </a:rPr>
                        <a:t>Sat in schools/colleges pre-interviews (4 Nov 2020). </a:t>
                      </a:r>
                    </a:p>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2400" b="1" i="0" u="none" strike="noStrike" cap="none" normalizeH="0" baseline="0" dirty="0" smtClean="0">
                          <a:ln>
                            <a:noFill/>
                          </a:ln>
                          <a:solidFill>
                            <a:schemeClr val="tx1"/>
                          </a:solidFill>
                          <a:effectLst/>
                          <a:latin typeface="+mj-lt"/>
                          <a:ea typeface="Arial" charset="0"/>
                          <a:cs typeface="Arial" panose="020B0604020202020204" pitchFamily="34" charset="0"/>
                        </a:rPr>
                        <a:t>CSAT </a:t>
                      </a:r>
                      <a:endParaRPr kumimoji="0" lang="en-GB" altLang="en-US" sz="2400" b="0" i="0" u="none" strike="noStrike" cap="none" normalizeH="0" baseline="0" dirty="0" smtClean="0">
                        <a:ln>
                          <a:noFill/>
                        </a:ln>
                        <a:solidFill>
                          <a:schemeClr val="tx1"/>
                        </a:solidFill>
                        <a:effectLst/>
                        <a:latin typeface="+mj-lt"/>
                        <a:ea typeface="Arial" charset="0"/>
                        <a:cs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2400" b="0" i="0" u="none" strike="noStrike" cap="none" normalizeH="0" baseline="0" dirty="0" smtClean="0">
                          <a:ln>
                            <a:noFill/>
                          </a:ln>
                          <a:solidFill>
                            <a:schemeClr val="tx1"/>
                          </a:solidFill>
                          <a:effectLst/>
                          <a:latin typeface="+mj-lt"/>
                          <a:ea typeface="Arial" charset="0"/>
                          <a:cs typeface="Arial" panose="020B0604020202020204" pitchFamily="34" charset="0"/>
                        </a:rPr>
                        <a:t>Some colleges only. Will be sat on the day of your interview (December). </a:t>
                      </a:r>
                      <a:endParaRPr kumimoji="0" lang="en-GB" altLang="en-US" sz="2400" b="0" i="0" u="none" strike="noStrike" cap="none" normalizeH="0" baseline="0" dirty="0">
                        <a:ln>
                          <a:noFill/>
                        </a:ln>
                        <a:solidFill>
                          <a:schemeClr val="tx1"/>
                        </a:solidFill>
                        <a:effectLst/>
                        <a:latin typeface="+mj-lt"/>
                        <a:ea typeface="Arial" charset="0"/>
                        <a:cs typeface="Arial" panose="020B0604020202020204" pitchFamily="34" charset="0"/>
                      </a:endParaRPr>
                    </a:p>
                  </a:txBody>
                  <a:tcPr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2400" b="1" i="0" u="none" strike="noStrike" cap="none" normalizeH="0" baseline="0" dirty="0" smtClean="0">
                          <a:ln>
                            <a:noFill/>
                          </a:ln>
                          <a:solidFill>
                            <a:schemeClr val="bg1"/>
                          </a:solidFill>
                          <a:effectLst/>
                          <a:latin typeface="+mj-lt"/>
                          <a:ea typeface="Arial" charset="0"/>
                          <a:cs typeface="Arial" panose="020B0604020202020204" pitchFamily="34" charset="0"/>
                        </a:rPr>
                        <a:t>MAT</a:t>
                      </a:r>
                    </a:p>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2400" b="0" i="0" u="none" strike="noStrike" cap="none" normalizeH="0" baseline="0" dirty="0" smtClean="0">
                          <a:ln>
                            <a:noFill/>
                          </a:ln>
                          <a:solidFill>
                            <a:schemeClr val="bg1"/>
                          </a:solidFill>
                          <a:effectLst/>
                          <a:latin typeface="+mj-lt"/>
                          <a:ea typeface="Arial" charset="0"/>
                          <a:cs typeface="Arial" panose="020B0604020202020204" pitchFamily="34" charset="0"/>
                        </a:rPr>
                        <a:t>Sat </a:t>
                      </a:r>
                      <a:r>
                        <a:rPr kumimoji="0" lang="en-GB" altLang="en-US" sz="2400" b="0" i="0" u="none" strike="noStrike" cap="none" normalizeH="0" baseline="0" dirty="0">
                          <a:ln>
                            <a:noFill/>
                          </a:ln>
                          <a:solidFill>
                            <a:schemeClr val="bg1"/>
                          </a:solidFill>
                          <a:effectLst/>
                          <a:latin typeface="+mj-lt"/>
                          <a:ea typeface="Arial" charset="0"/>
                          <a:cs typeface="Arial" panose="020B0604020202020204" pitchFamily="34" charset="0"/>
                        </a:rPr>
                        <a:t>in schools/colleges </a:t>
                      </a:r>
                      <a:r>
                        <a:rPr kumimoji="0" lang="en-GB" altLang="en-US" sz="2400" b="0" i="0" u="none" strike="noStrike" cap="none" normalizeH="0" baseline="0" dirty="0" smtClean="0">
                          <a:ln>
                            <a:noFill/>
                          </a:ln>
                          <a:solidFill>
                            <a:schemeClr val="bg1"/>
                          </a:solidFill>
                          <a:effectLst/>
                          <a:latin typeface="+mj-lt"/>
                          <a:ea typeface="Arial" charset="0"/>
                          <a:cs typeface="Arial" panose="020B0604020202020204" pitchFamily="34" charset="0"/>
                        </a:rPr>
                        <a:t>pre-interviews (4 Nov 2020). </a:t>
                      </a:r>
                      <a:endParaRPr kumimoji="0" lang="en-GB" altLang="en-US" sz="2400" b="0" i="0" u="none" strike="noStrike" cap="none" normalizeH="0" baseline="0" dirty="0">
                        <a:ln>
                          <a:noFill/>
                        </a:ln>
                        <a:solidFill>
                          <a:schemeClr val="bg1"/>
                        </a:solidFill>
                        <a:effectLst/>
                        <a:latin typeface="+mj-lt"/>
                        <a:ea typeface="Arial" charset="0"/>
                        <a:cs typeface="Arial" panose="020B0604020202020204" pitchFamily="34" charset="0"/>
                      </a:endParaRPr>
                    </a:p>
                  </a:txBody>
                  <a:tcPr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21866">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2400" b="0" i="0" u="none" strike="noStrike" cap="none" normalizeH="0" baseline="0" dirty="0">
                          <a:ln>
                            <a:noFill/>
                          </a:ln>
                          <a:solidFill>
                            <a:schemeClr val="tx1"/>
                          </a:solidFill>
                          <a:effectLst/>
                          <a:latin typeface="+mj-lt"/>
                          <a:ea typeface="Arial" charset="0"/>
                          <a:cs typeface="Arial" panose="020B0604020202020204" pitchFamily="34" charset="0"/>
                        </a:rPr>
                        <a:t>3-year BA or 4-year </a:t>
                      </a:r>
                      <a:r>
                        <a:rPr kumimoji="0" lang="en-GB" altLang="en-US" sz="2400" b="0" i="0" u="none" strike="noStrike" cap="none" normalizeH="0" baseline="0" dirty="0" smtClean="0">
                          <a:ln>
                            <a:noFill/>
                          </a:ln>
                          <a:solidFill>
                            <a:schemeClr val="tx1"/>
                          </a:solidFill>
                          <a:effectLst/>
                          <a:latin typeface="+mj-lt"/>
                          <a:ea typeface="Arial" charset="0"/>
                          <a:cs typeface="Arial" panose="020B0604020202020204" pitchFamily="34" charset="0"/>
                        </a:rPr>
                        <a:t>MEng </a:t>
                      </a:r>
                      <a:endParaRPr kumimoji="0" lang="en-GB" altLang="en-US" sz="2400" b="0" i="0" u="none" strike="noStrike" cap="none" normalizeH="0" baseline="0" dirty="0">
                        <a:ln>
                          <a:noFill/>
                        </a:ln>
                        <a:solidFill>
                          <a:schemeClr val="tx1"/>
                        </a:solidFill>
                        <a:effectLst/>
                        <a:latin typeface="+mj-lt"/>
                        <a:ea typeface="Arial" charset="0"/>
                        <a:cs typeface="Arial" panose="020B0604020202020204" pitchFamily="34" charset="0"/>
                      </a:endParaRPr>
                    </a:p>
                  </a:txBody>
                  <a:tcPr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GB" altLang="en-US" sz="2400" b="0" i="0" u="none" strike="noStrike" cap="none" normalizeH="0" baseline="0" dirty="0">
                          <a:ln>
                            <a:noFill/>
                          </a:ln>
                          <a:solidFill>
                            <a:schemeClr val="bg1"/>
                          </a:solidFill>
                          <a:effectLst/>
                          <a:latin typeface="+mj-lt"/>
                          <a:ea typeface="Arial" charset="0"/>
                          <a:cs typeface="Arial" panose="020B0604020202020204" pitchFamily="34" charset="0"/>
                        </a:rPr>
                        <a:t>3-year BA or 4-year </a:t>
                      </a:r>
                      <a:r>
                        <a:rPr kumimoji="0" lang="en-GB" altLang="en-US" sz="2400" b="0" i="0" u="none" strike="noStrike" cap="none" normalizeH="0" baseline="0" dirty="0" err="1">
                          <a:ln>
                            <a:noFill/>
                          </a:ln>
                          <a:solidFill>
                            <a:schemeClr val="bg1"/>
                          </a:solidFill>
                          <a:effectLst/>
                          <a:latin typeface="+mj-lt"/>
                          <a:ea typeface="Arial" charset="0"/>
                          <a:cs typeface="Arial" panose="020B0604020202020204" pitchFamily="34" charset="0"/>
                        </a:rPr>
                        <a:t>MCompSci</a:t>
                      </a:r>
                      <a:r>
                        <a:rPr kumimoji="0" lang="en-GB" altLang="en-US" sz="2400" b="0" i="0" u="none" strike="noStrike" cap="none" normalizeH="0" baseline="0" dirty="0">
                          <a:ln>
                            <a:noFill/>
                          </a:ln>
                          <a:solidFill>
                            <a:schemeClr val="bg1"/>
                          </a:solidFill>
                          <a:effectLst/>
                          <a:latin typeface="+mj-lt"/>
                          <a:ea typeface="Arial" charset="0"/>
                          <a:cs typeface="Arial" panose="020B0604020202020204" pitchFamily="34" charset="0"/>
                        </a:rPr>
                        <a:t>/</a:t>
                      </a:r>
                      <a:r>
                        <a:rPr kumimoji="0" lang="en-GB" altLang="en-US" sz="2400" b="0" i="0" u="none" strike="noStrike" cap="none" normalizeH="0" baseline="0" dirty="0" err="1">
                          <a:ln>
                            <a:noFill/>
                          </a:ln>
                          <a:solidFill>
                            <a:schemeClr val="bg1"/>
                          </a:solidFill>
                          <a:effectLst/>
                          <a:latin typeface="+mj-lt"/>
                          <a:ea typeface="Arial" charset="0"/>
                          <a:cs typeface="Arial" panose="020B0604020202020204" pitchFamily="34" charset="0"/>
                        </a:rPr>
                        <a:t>MCompPhil</a:t>
                      </a:r>
                      <a:endParaRPr kumimoji="0" lang="en-GB" altLang="en-US" sz="2400" b="0" i="0" u="none" strike="noStrike" cap="none" normalizeH="0" baseline="0" dirty="0">
                        <a:ln>
                          <a:noFill/>
                        </a:ln>
                        <a:solidFill>
                          <a:schemeClr val="bg1"/>
                        </a:solidFill>
                        <a:effectLst/>
                        <a:latin typeface="+mj-lt"/>
                        <a:ea typeface="Arial" charset="0"/>
                        <a:cs typeface="Arial" panose="020B0604020202020204" pitchFamily="34" charset="0"/>
                      </a:endParaRPr>
                    </a:p>
                  </a:txBody>
                  <a:tcPr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bl>
          </a:graphicData>
        </a:graphic>
      </p:graphicFrame>
      <p:sp>
        <p:nvSpPr>
          <p:cNvPr id="11" name="Rectangle 1"/>
          <p:cNvSpPr txBox="1">
            <a:spLocks noChangeArrowheads="1"/>
          </p:cNvSpPr>
          <p:nvPr/>
        </p:nvSpPr>
        <p:spPr>
          <a:xfrm>
            <a:off x="733872" y="209586"/>
            <a:ext cx="7848600" cy="460575"/>
          </a:xfrm>
          <a:prstGeom prst="rect">
            <a:avLst/>
          </a:prstGeom>
        </p:spPr>
        <p:txBody>
          <a:bodyPr vert="horz" lIns="0" tIns="0" rIns="0" bIns="0" rtlCol="0" anchor="ctr">
            <a:spAutoFit/>
          </a:bodyPr>
          <a:lst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a:lstStyle>
          <a:p>
            <a:pPr>
              <a:lnSpc>
                <a:spcPct val="116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dirty="0" smtClean="0"/>
              <a:t>Differences</a:t>
            </a:r>
            <a:r>
              <a:rPr lang="en-GB" altLang="en-US" dirty="0" smtClean="0"/>
              <a:t>, but</a:t>
            </a:r>
            <a:r>
              <a:rPr lang="en-GB" altLang="en-US" dirty="0" smtClean="0">
                <a:solidFill>
                  <a:schemeClr val="bg1"/>
                </a:solidFill>
              </a:rPr>
              <a:t> more Similarities</a:t>
            </a:r>
            <a:endParaRPr lang="en-GB" altLang="en-US" dirty="0">
              <a:solidFill>
                <a:schemeClr val="bg1"/>
              </a:solidFill>
            </a:endParaRPr>
          </a:p>
        </p:txBody>
      </p:sp>
    </p:spTree>
    <p:extLst>
      <p:ext uri="{BB962C8B-B14F-4D97-AF65-F5344CB8AC3E}">
        <p14:creationId xmlns:p14="http://schemas.microsoft.com/office/powerpoint/2010/main" xmlns="" val="176528548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146"/>
          <p:cNvGraphicFramePr>
            <a:graphicFrameLocks noGrp="1"/>
          </p:cNvGraphicFramePr>
          <p:nvPr>
            <p:extLst>
              <p:ext uri="{D42A27DB-BD31-4B8C-83A1-F6EECF244321}">
                <p14:modId xmlns:p14="http://schemas.microsoft.com/office/powerpoint/2010/main" xmlns="" val="3099997977"/>
              </p:ext>
            </p:extLst>
          </p:nvPr>
        </p:nvGraphicFramePr>
        <p:xfrm>
          <a:off x="0" y="3284273"/>
          <a:ext cx="9144000" cy="3573727"/>
        </p:xfrm>
        <a:graphic>
          <a:graphicData uri="http://schemas.openxmlformats.org/drawingml/2006/table">
            <a:tbl>
              <a:tblPr firstRow="1"/>
              <a:tblGrid>
                <a:gridCol w="4449255">
                  <a:extLst>
                    <a:ext uri="{9D8B030D-6E8A-4147-A177-3AD203B41FA5}">
                      <a16:colId xmlns:a16="http://schemas.microsoft.com/office/drawing/2014/main" xmlns="" val="20000"/>
                    </a:ext>
                  </a:extLst>
                </a:gridCol>
                <a:gridCol w="4694745">
                  <a:extLst>
                    <a:ext uri="{9D8B030D-6E8A-4147-A177-3AD203B41FA5}">
                      <a16:colId xmlns:a16="http://schemas.microsoft.com/office/drawing/2014/main" xmlns="" val="20001"/>
                    </a:ext>
                  </a:extLst>
                </a:gridCol>
              </a:tblGrid>
              <a:tr h="1106649">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2800" b="1" i="0" u="none" strike="noStrike" cap="none" normalizeH="0" baseline="0" dirty="0" smtClean="0">
                          <a:ln>
                            <a:noFill/>
                          </a:ln>
                          <a:solidFill>
                            <a:srgbClr val="039F9B"/>
                          </a:solidFill>
                          <a:effectLst/>
                          <a:latin typeface="+mj-lt"/>
                          <a:ea typeface="Arial" charset="0"/>
                          <a:cs typeface="Arial" charset="0"/>
                        </a:rPr>
                        <a:t>Cambridge</a:t>
                      </a:r>
                      <a:endParaRPr kumimoji="0" lang="en-GB" altLang="en-US" sz="2800" b="1" i="0" u="none" strike="noStrike" cap="none" normalizeH="0" baseline="0" dirty="0">
                        <a:ln>
                          <a:noFill/>
                        </a:ln>
                        <a:solidFill>
                          <a:srgbClr val="039F9B"/>
                        </a:solidFill>
                        <a:effectLst/>
                        <a:latin typeface="+mj-lt"/>
                        <a:ea typeface="Arial" charset="0"/>
                        <a:cs typeface="Arial" charset="0"/>
                      </a:endParaRPr>
                    </a:p>
                  </a:txBody>
                  <a:tcPr marT="45700" marB="45700" anchor="ctr" horzOverflow="overflow">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3C1AD"/>
                    </a:solid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2800" b="1" i="0" u="none" strike="noStrike" cap="none" normalizeH="0" baseline="0" dirty="0" smtClean="0">
                          <a:ln>
                            <a:noFill/>
                          </a:ln>
                          <a:solidFill>
                            <a:schemeClr val="bg1"/>
                          </a:solidFill>
                          <a:effectLst/>
                          <a:latin typeface="+mj-lt"/>
                          <a:ea typeface="Arial" charset="0"/>
                          <a:cs typeface="Arial" charset="0"/>
                        </a:rPr>
                        <a:t>Oxford</a:t>
                      </a:r>
                      <a:endParaRPr kumimoji="0" lang="en-GB" altLang="en-US" sz="2800" b="1" i="0" u="none" strike="noStrike" cap="none" normalizeH="0" baseline="0" dirty="0">
                        <a:ln>
                          <a:noFill/>
                        </a:ln>
                        <a:solidFill>
                          <a:schemeClr val="bg1"/>
                        </a:solidFill>
                        <a:effectLst/>
                        <a:latin typeface="+mj-lt"/>
                        <a:ea typeface="Arial" charset="0"/>
                        <a:cs typeface="Arial" charset="0"/>
                      </a:endParaRPr>
                    </a:p>
                  </a:txBody>
                  <a:tcPr marT="45700" marB="45700" anchor="ctr" horzOverflow="overflow">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147"/>
                    </a:solidFill>
                  </a:tcPr>
                </a:tc>
                <a:extLst>
                  <a:ext uri="{0D108BD9-81ED-4DB2-BD59-A6C34878D82A}">
                    <a16:rowId xmlns:a16="http://schemas.microsoft.com/office/drawing/2014/main" xmlns="" val="10000"/>
                  </a:ext>
                </a:extLst>
              </a:tr>
              <a:tr h="2467078">
                <a:tc>
                  <a:txBody>
                    <a:body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2000" b="0" i="0" u="none" strike="noStrike" cap="none" normalizeH="0" baseline="0" dirty="0" err="1" smtClean="0">
                          <a:ln>
                            <a:noFill/>
                          </a:ln>
                          <a:solidFill>
                            <a:schemeClr val="tx1"/>
                          </a:solidFill>
                          <a:effectLst/>
                          <a:latin typeface="+mj-lt"/>
                          <a:ea typeface="Arial" charset="0"/>
                          <a:cs typeface="Arial" charset="0"/>
                        </a:rPr>
                        <a:t>OCaml</a:t>
                      </a:r>
                      <a:r>
                        <a:rPr kumimoji="0" lang="en-GB" altLang="en-US" sz="2000" b="0" i="0" u="none" strike="noStrike" cap="none" normalizeH="0" baseline="0" dirty="0" smtClean="0">
                          <a:ln>
                            <a:noFill/>
                          </a:ln>
                          <a:solidFill>
                            <a:schemeClr val="tx1"/>
                          </a:solidFill>
                          <a:effectLst/>
                          <a:latin typeface="+mj-lt"/>
                          <a:ea typeface="Arial" charset="0"/>
                          <a:cs typeface="Arial" charset="0"/>
                        </a:rPr>
                        <a:t>, a modern functional language, is used to survey the whole field first.</a:t>
                      </a:r>
                    </a:p>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2000" b="0" i="0" u="none" strike="noStrike" cap="none" normalizeH="0" baseline="0" dirty="0" smtClean="0">
                          <a:ln>
                            <a:noFill/>
                          </a:ln>
                          <a:solidFill>
                            <a:schemeClr val="tx1"/>
                          </a:solidFill>
                          <a:effectLst/>
                          <a:latin typeface="+mj-lt"/>
                          <a:ea typeface="Arial" charset="0"/>
                          <a:cs typeface="Arial" charset="0"/>
                        </a:rPr>
                        <a:t>Main object-oriented programming language: Java.</a:t>
                      </a:r>
                    </a:p>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2000" b="0" i="0" u="none" strike="noStrike" cap="none" normalizeH="0" baseline="0" dirty="0" smtClean="0">
                          <a:ln>
                            <a:noFill/>
                          </a:ln>
                          <a:solidFill>
                            <a:schemeClr val="tx1"/>
                          </a:solidFill>
                          <a:effectLst/>
                          <a:latin typeface="+mj-lt"/>
                          <a:ea typeface="Arial" charset="0"/>
                          <a:cs typeface="Arial" charset="0"/>
                        </a:rPr>
                        <a:t>Other languages include </a:t>
                      </a:r>
                      <a:r>
                        <a:rPr kumimoji="0" lang="en-GB" altLang="en-US" sz="2000" b="0" i="0" u="none" strike="noStrike" cap="none" normalizeH="0" baseline="0" dirty="0" err="1" smtClean="0">
                          <a:ln>
                            <a:noFill/>
                          </a:ln>
                          <a:solidFill>
                            <a:schemeClr val="tx1"/>
                          </a:solidFill>
                          <a:effectLst/>
                          <a:latin typeface="+mj-lt"/>
                          <a:ea typeface="Arial" charset="0"/>
                          <a:cs typeface="Arial" charset="0"/>
                        </a:rPr>
                        <a:t>Prolog</a:t>
                      </a:r>
                      <a:r>
                        <a:rPr kumimoji="0" lang="en-GB" altLang="en-US" sz="2000" b="0" i="0" u="none" strike="noStrike" cap="none" normalizeH="0" baseline="0" dirty="0" smtClean="0">
                          <a:ln>
                            <a:noFill/>
                          </a:ln>
                          <a:solidFill>
                            <a:schemeClr val="tx1"/>
                          </a:solidFill>
                          <a:effectLst/>
                          <a:latin typeface="+mj-lt"/>
                          <a:ea typeface="Arial" charset="0"/>
                          <a:cs typeface="Arial" charset="0"/>
                        </a:rPr>
                        <a:t> for logic, C and C++ and Python.</a:t>
                      </a:r>
                      <a:endParaRPr kumimoji="0" lang="en-GB" altLang="en-US" sz="2000" b="0" i="0" u="none" strike="noStrike" cap="none" normalizeH="0" baseline="0" dirty="0">
                        <a:ln>
                          <a:noFill/>
                        </a:ln>
                        <a:solidFill>
                          <a:schemeClr val="tx1"/>
                        </a:solidFill>
                        <a:effectLst/>
                        <a:latin typeface="+mj-lt"/>
                        <a:ea typeface="Arial" charset="0"/>
                        <a:cs typeface="Arial" charset="0"/>
                      </a:endParaRPr>
                    </a:p>
                  </a:txBody>
                  <a:tcPr marT="45700" marB="45700" horzOverflow="overflow">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3C1AD"/>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defRPr/>
                      </a:pPr>
                      <a:r>
                        <a:rPr kumimoji="0" lang="en-GB" altLang="en-US" sz="2000" b="0" i="0" u="none" strike="noStrike" cap="none" normalizeH="0" baseline="0" dirty="0" smtClean="0">
                          <a:ln>
                            <a:noFill/>
                          </a:ln>
                          <a:solidFill>
                            <a:schemeClr val="bg1"/>
                          </a:solidFill>
                          <a:effectLst/>
                          <a:latin typeface="+mj-lt"/>
                          <a:ea typeface="Arial" charset="0"/>
                          <a:cs typeface="Arial" panose="020B0604020202020204" pitchFamily="34" charset="0"/>
                        </a:rPr>
                        <a:t>Main object-oriented programming language: Scala.</a:t>
                      </a:r>
                    </a:p>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defRPr/>
                      </a:pPr>
                      <a:r>
                        <a:rPr kumimoji="0" lang="en-GB" altLang="en-US" sz="2000" b="0" i="0" u="none" strike="noStrike" cap="none" normalizeH="0" baseline="0" dirty="0" smtClean="0">
                          <a:ln>
                            <a:noFill/>
                          </a:ln>
                          <a:solidFill>
                            <a:schemeClr val="bg1"/>
                          </a:solidFill>
                          <a:effectLst/>
                          <a:latin typeface="+mj-lt"/>
                          <a:ea typeface="Arial" charset="0"/>
                          <a:cs typeface="Arial" panose="020B0604020202020204" pitchFamily="34" charset="0"/>
                        </a:rPr>
                        <a:t>Functional programming: Haskell.</a:t>
                      </a:r>
                    </a:p>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defRPr/>
                      </a:pPr>
                      <a:r>
                        <a:rPr kumimoji="0" lang="en-GB" altLang="en-US" sz="2000" b="0" i="0" u="none" strike="noStrike" cap="none" normalizeH="0" baseline="0" dirty="0" smtClean="0">
                          <a:ln>
                            <a:noFill/>
                          </a:ln>
                          <a:solidFill>
                            <a:schemeClr val="bg1"/>
                          </a:solidFill>
                          <a:effectLst/>
                          <a:latin typeface="+mj-lt"/>
                          <a:ea typeface="Arial" charset="0"/>
                          <a:cs typeface="Arial" panose="020B0604020202020204" pitchFamily="34" charset="0"/>
                        </a:rPr>
                        <a:t>Other languages including Java, </a:t>
                      </a:r>
                      <a:r>
                        <a:rPr kumimoji="0" lang="en-GB" altLang="en-US" sz="2000" b="0" i="0" u="none" strike="noStrike" cap="none" normalizeH="0" baseline="0" dirty="0" err="1" smtClean="0">
                          <a:ln>
                            <a:noFill/>
                          </a:ln>
                          <a:solidFill>
                            <a:schemeClr val="bg1"/>
                          </a:solidFill>
                          <a:effectLst/>
                          <a:latin typeface="+mj-lt"/>
                          <a:ea typeface="Arial" charset="0"/>
                          <a:cs typeface="Arial" panose="020B0604020202020204" pitchFamily="34" charset="0"/>
                        </a:rPr>
                        <a:t>Prolog</a:t>
                      </a:r>
                      <a:r>
                        <a:rPr kumimoji="0" lang="en-GB" altLang="en-US" sz="2000" b="0" i="0" u="none" strike="noStrike" cap="none" normalizeH="0" baseline="0" dirty="0" smtClean="0">
                          <a:ln>
                            <a:noFill/>
                          </a:ln>
                          <a:solidFill>
                            <a:schemeClr val="bg1"/>
                          </a:solidFill>
                          <a:effectLst/>
                          <a:latin typeface="+mj-lt"/>
                          <a:ea typeface="Arial" charset="0"/>
                          <a:cs typeface="Arial" panose="020B0604020202020204" pitchFamily="34" charset="0"/>
                        </a:rPr>
                        <a:t>, C, C++, and </a:t>
                      </a:r>
                      <a:r>
                        <a:rPr kumimoji="0" lang="en-GB" altLang="en-US" sz="2000" b="0" i="0" u="none" strike="noStrike" cap="none" normalizeH="0" baseline="0" dirty="0" err="1" smtClean="0">
                          <a:ln>
                            <a:noFill/>
                          </a:ln>
                          <a:solidFill>
                            <a:schemeClr val="bg1"/>
                          </a:solidFill>
                          <a:effectLst/>
                          <a:latin typeface="+mj-lt"/>
                          <a:ea typeface="Arial" charset="0"/>
                          <a:cs typeface="Arial" panose="020B0604020202020204" pitchFamily="34" charset="0"/>
                        </a:rPr>
                        <a:t>OCaml</a:t>
                      </a:r>
                      <a:r>
                        <a:rPr kumimoji="0" lang="en-GB" altLang="en-US" sz="2000" b="0" i="0" u="none" strike="noStrike" cap="none" normalizeH="0" baseline="0" dirty="0" smtClean="0">
                          <a:ln>
                            <a:noFill/>
                          </a:ln>
                          <a:solidFill>
                            <a:schemeClr val="bg1"/>
                          </a:solidFill>
                          <a:effectLst/>
                          <a:latin typeface="+mj-lt"/>
                          <a:ea typeface="Arial" charset="0"/>
                          <a:cs typeface="Arial" panose="020B0604020202020204" pitchFamily="34" charset="0"/>
                        </a:rPr>
                        <a:t> in less detail. </a:t>
                      </a:r>
                    </a:p>
                  </a:txBody>
                  <a:tcPr marT="45700" marB="45700" horzOverflow="overflow">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147"/>
                    </a:solidFill>
                  </a:tcPr>
                </a:tc>
                <a:extLst>
                  <a:ext uri="{0D108BD9-81ED-4DB2-BD59-A6C34878D82A}">
                    <a16:rowId xmlns:a16="http://schemas.microsoft.com/office/drawing/2014/main" xmlns="" val="10001"/>
                  </a:ext>
                </a:extLst>
              </a:tr>
            </a:tbl>
          </a:graphicData>
        </a:graphic>
      </p:graphicFrame>
      <p:sp>
        <p:nvSpPr>
          <p:cNvPr id="26626" name="Rectangle 4"/>
          <p:cNvSpPr>
            <a:spLocks noGrp="1" noChangeArrowheads="1"/>
          </p:cNvSpPr>
          <p:nvPr>
            <p:ph type="body" sz="half" idx="4294967295"/>
          </p:nvPr>
        </p:nvSpPr>
        <p:spPr>
          <a:xfrm>
            <a:off x="6346826" y="2708276"/>
            <a:ext cx="4321175" cy="5400675"/>
          </a:xfrm>
        </p:spPr>
        <p:txBody>
          <a:bodyPr/>
          <a:lstStyle/>
          <a:p>
            <a:pPr eaLnBrk="1" hangingPunct="1">
              <a:buFont typeface="Wingdings" charset="2"/>
              <a:buNone/>
            </a:pPr>
            <a:endParaRPr lang="en-GB" altLang="en-US" sz="4000" b="1" dirty="0">
              <a:solidFill>
                <a:schemeClr val="folHlink"/>
              </a:solidFill>
            </a:endParaRPr>
          </a:p>
          <a:p>
            <a:pPr eaLnBrk="1" hangingPunct="1"/>
            <a:endParaRPr lang="en-GB" altLang="en-US" dirty="0"/>
          </a:p>
          <a:p>
            <a:pPr lvl="1" eaLnBrk="1" hangingPunct="1"/>
            <a:endParaRPr lang="en-GB" altLang="en-US" sz="2000" dirty="0"/>
          </a:p>
          <a:p>
            <a:pPr eaLnBrk="1" hangingPunct="1"/>
            <a:endParaRPr lang="en-GB" altLang="en-US" dirty="0"/>
          </a:p>
          <a:p>
            <a:pPr eaLnBrk="1" hangingPunct="1"/>
            <a:endParaRPr lang="en-GB" altLang="en-US" dirty="0"/>
          </a:p>
        </p:txBody>
      </p:sp>
      <p:sp>
        <p:nvSpPr>
          <p:cNvPr id="14" name="Title 1">
            <a:extLst>
              <a:ext uri="{FF2B5EF4-FFF2-40B4-BE49-F238E27FC236}">
                <a16:creationId xmlns:a16="http://schemas.microsoft.com/office/drawing/2014/main" xmlns="" id="{435AFC95-09FD-0A4F-91E5-CB84F7884E72}"/>
              </a:ext>
            </a:extLst>
          </p:cNvPr>
          <p:cNvSpPr>
            <a:spLocks noGrp="1"/>
          </p:cNvSpPr>
          <p:nvPr/>
        </p:nvSpPr>
        <p:spPr bwMode="black">
          <a:xfrm>
            <a:off x="777684" y="268604"/>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a:lstStyle>
          <a:p>
            <a:r>
              <a:rPr lang="en-GB" dirty="0"/>
              <a:t>Teaching</a:t>
            </a:r>
          </a:p>
        </p:txBody>
      </p:sp>
      <p:sp>
        <p:nvSpPr>
          <p:cNvPr id="2" name="Rectangle 1"/>
          <p:cNvSpPr/>
          <p:nvPr/>
        </p:nvSpPr>
        <p:spPr>
          <a:xfrm>
            <a:off x="323528" y="1733650"/>
            <a:ext cx="8568952" cy="1200329"/>
          </a:xfrm>
          <a:prstGeom prst="rect">
            <a:avLst/>
          </a:prstGeom>
        </p:spPr>
        <p:txBody>
          <a:bodyPr wrap="square">
            <a:spAutoFit/>
          </a:bodyPr>
          <a:lstStyle/>
          <a:p>
            <a:pPr lvl="0" algn="ctr" eaLnBrk="0" fontAlgn="base" hangingPunct="0">
              <a:spcBef>
                <a:spcPct val="20000"/>
              </a:spcBef>
              <a:spcAft>
                <a:spcPct val="0"/>
              </a:spcAft>
              <a:buClr>
                <a:schemeClr val="folHlink"/>
              </a:buClr>
              <a:buSzPct val="60000"/>
              <a:defRPr/>
            </a:pPr>
            <a:r>
              <a:rPr lang="en-GB" altLang="en-US" sz="2400" dirty="0">
                <a:latin typeface="Gill Sans" charset="0"/>
                <a:ea typeface="Gill Sans" charset="0"/>
                <a:cs typeface="Gill Sans" charset="0"/>
              </a:rPr>
              <a:t>We aim to teach you the core principles so that you can quickly grasp any new language that comes along. Of course, we have to teach using something and we currently use: </a:t>
            </a:r>
          </a:p>
        </p:txBody>
      </p:sp>
    </p:spTree>
    <p:extLst>
      <p:ext uri="{BB962C8B-B14F-4D97-AF65-F5344CB8AC3E}">
        <p14:creationId xmlns:p14="http://schemas.microsoft.com/office/powerpoint/2010/main" xmlns="" val="39880278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screen">
            <a:alphaModFix amt="70000"/>
            <a:extLst>
              <a:ext uri="{28A0092B-C50C-407E-A947-70E740481C1C}">
                <a14:useLocalDpi xmlns:a14="http://schemas.microsoft.com/office/drawing/2010/main" xmlns=""/>
              </a:ext>
            </a:extLst>
          </a:blip>
          <a:srcRect/>
          <a:stretch/>
        </p:blipFill>
        <p:spPr>
          <a:xfrm>
            <a:off x="-36512" y="0"/>
            <a:ext cx="9180513" cy="6885384"/>
          </a:xfrm>
          <a:prstGeom prst="rect">
            <a:avLst/>
          </a:prstGeom>
        </p:spPr>
      </p:pic>
      <p:sp>
        <p:nvSpPr>
          <p:cNvPr id="2" name="Rectangle 1"/>
          <p:cNvSpPr/>
          <p:nvPr/>
        </p:nvSpPr>
        <p:spPr>
          <a:xfrm>
            <a:off x="4139953" y="2058780"/>
            <a:ext cx="4824536" cy="3600986"/>
          </a:xfrm>
          <a:prstGeom prst="rect">
            <a:avLst/>
          </a:prstGeom>
        </p:spPr>
        <p:txBody>
          <a:bodyPr wrap="square">
            <a:spAutoFit/>
          </a:bodyPr>
          <a:lstStyle/>
          <a:p>
            <a:pPr marL="285750" indent="-285750" eaLnBrk="0" fontAlgn="base" hangingPunct="0">
              <a:spcBef>
                <a:spcPct val="20000"/>
              </a:spcBef>
              <a:spcAft>
                <a:spcPct val="0"/>
              </a:spcAft>
              <a:buClr>
                <a:srgbClr val="B2CCBB"/>
              </a:buClr>
              <a:buSzPct val="60000"/>
              <a:buFont typeface="Arial" charset="0"/>
              <a:buChar char="•"/>
            </a:pPr>
            <a:r>
              <a:rPr lang="en-GB" altLang="en-US" sz="2000" dirty="0">
                <a:ea typeface="Arial" charset="0"/>
                <a:cs typeface="Arial" charset="0"/>
              </a:rPr>
              <a:t>Students belong to a college &amp; a faculty</a:t>
            </a:r>
          </a:p>
          <a:p>
            <a:pPr marL="285750" indent="-285750" eaLnBrk="0" fontAlgn="base" hangingPunct="0">
              <a:spcBef>
                <a:spcPct val="20000"/>
              </a:spcBef>
              <a:spcAft>
                <a:spcPct val="0"/>
              </a:spcAft>
              <a:buClr>
                <a:srgbClr val="B2CCBB"/>
              </a:buClr>
              <a:buSzPct val="60000"/>
              <a:buFont typeface="Arial" charset="0"/>
              <a:buChar char="•"/>
            </a:pPr>
            <a:r>
              <a:rPr lang="en-GB" altLang="en-US" sz="2000" dirty="0">
                <a:ea typeface="Arial" charset="0"/>
                <a:cs typeface="Arial" charset="0"/>
              </a:rPr>
              <a:t>Attend lectures in their faculty  </a:t>
            </a:r>
          </a:p>
          <a:p>
            <a:pPr marL="285750" indent="-285750" eaLnBrk="0" fontAlgn="base" hangingPunct="0">
              <a:spcBef>
                <a:spcPct val="20000"/>
              </a:spcBef>
              <a:spcAft>
                <a:spcPct val="0"/>
              </a:spcAft>
              <a:buClr>
                <a:srgbClr val="B2CCBB"/>
              </a:buClr>
              <a:buSzPct val="60000"/>
              <a:buFont typeface="Arial" charset="0"/>
              <a:buChar char="•"/>
            </a:pPr>
            <a:r>
              <a:rPr lang="en-GB" altLang="en-US" sz="2000" dirty="0">
                <a:ea typeface="Arial" charset="0"/>
                <a:cs typeface="Arial" charset="0"/>
              </a:rPr>
              <a:t>Taught in small groups in college</a:t>
            </a:r>
          </a:p>
          <a:p>
            <a:pPr marL="285750" indent="-285750" eaLnBrk="0" fontAlgn="base" hangingPunct="0">
              <a:spcBef>
                <a:spcPct val="20000"/>
              </a:spcBef>
              <a:spcAft>
                <a:spcPct val="0"/>
              </a:spcAft>
              <a:buClr>
                <a:srgbClr val="B2CCBB"/>
              </a:buClr>
              <a:buSzPct val="60000"/>
              <a:buFont typeface="Arial" charset="0"/>
              <a:buChar char="•"/>
            </a:pPr>
            <a:r>
              <a:rPr lang="en-GB" altLang="en-US" sz="2000" dirty="0">
                <a:ea typeface="Arial" charset="0"/>
                <a:cs typeface="Arial" charset="0"/>
              </a:rPr>
              <a:t>Second year group projects</a:t>
            </a:r>
          </a:p>
          <a:p>
            <a:pPr marL="285750" indent="-285750" eaLnBrk="0" fontAlgn="base" hangingPunct="0">
              <a:spcBef>
                <a:spcPct val="20000"/>
              </a:spcBef>
              <a:spcAft>
                <a:spcPct val="0"/>
              </a:spcAft>
              <a:buClr>
                <a:srgbClr val="B2CCBB"/>
              </a:buClr>
              <a:buSzPct val="60000"/>
              <a:buFont typeface="Arial" charset="0"/>
              <a:buChar char="•"/>
            </a:pPr>
            <a:r>
              <a:rPr lang="en-GB" altLang="en-US" sz="2000" dirty="0">
                <a:ea typeface="Arial" charset="0"/>
                <a:cs typeface="Arial" charset="0"/>
              </a:rPr>
              <a:t>Final year individual projects</a:t>
            </a:r>
          </a:p>
          <a:p>
            <a:pPr marL="285750" indent="-285750" eaLnBrk="0" fontAlgn="base" hangingPunct="0">
              <a:spcBef>
                <a:spcPct val="20000"/>
              </a:spcBef>
              <a:spcAft>
                <a:spcPct val="0"/>
              </a:spcAft>
              <a:buClr>
                <a:srgbClr val="B2CCBB"/>
              </a:buClr>
              <a:buSzPct val="60000"/>
              <a:buFont typeface="Arial" charset="0"/>
              <a:buChar char="•"/>
            </a:pPr>
            <a:r>
              <a:rPr lang="en-GB" altLang="en-US" sz="2000" dirty="0">
                <a:ea typeface="Arial" charset="0"/>
                <a:cs typeface="Arial" charset="0"/>
              </a:rPr>
              <a:t>Support with finding internships, but not part of degree</a:t>
            </a:r>
          </a:p>
          <a:p>
            <a:pPr marL="285750" indent="-285750" eaLnBrk="0" fontAlgn="base" hangingPunct="0">
              <a:spcBef>
                <a:spcPct val="20000"/>
              </a:spcBef>
              <a:spcAft>
                <a:spcPct val="0"/>
              </a:spcAft>
              <a:buClr>
                <a:srgbClr val="B2CCBB"/>
              </a:buClr>
              <a:buSzPct val="60000"/>
              <a:buFont typeface="Arial" charset="0"/>
              <a:buChar char="•"/>
            </a:pPr>
            <a:r>
              <a:rPr lang="en-GB" altLang="en-US" sz="2000" dirty="0">
                <a:ea typeface="Arial" charset="0"/>
                <a:cs typeface="Arial" charset="0"/>
              </a:rPr>
              <a:t>At the theoretical end of the spectrum of Computer Science degrees, but with practical elements!</a:t>
            </a:r>
            <a:r>
              <a:rPr lang="en-GB" altLang="en-US" sz="2400" dirty="0">
                <a:ea typeface="Arial" charset="0"/>
                <a:cs typeface="Arial" charset="0"/>
              </a:rPr>
              <a:t> </a:t>
            </a:r>
          </a:p>
        </p:txBody>
      </p:sp>
      <p:sp>
        <p:nvSpPr>
          <p:cNvPr id="11" name="Title 1">
            <a:extLst>
              <a:ext uri="{FF2B5EF4-FFF2-40B4-BE49-F238E27FC236}">
                <a16:creationId xmlns:a16="http://schemas.microsoft.com/office/drawing/2014/main" xmlns="" id="{435AFC95-09FD-0A4F-91E5-CB84F7884E72}"/>
              </a:ext>
            </a:extLst>
          </p:cNvPr>
          <p:cNvSpPr>
            <a:spLocks noGrp="1"/>
          </p:cNvSpPr>
          <p:nvPr/>
        </p:nvSpPr>
        <p:spPr bwMode="black">
          <a:xfrm>
            <a:off x="827584" y="47667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a:lstStyle>
          <a:p>
            <a:r>
              <a:rPr lang="en-GB" dirty="0"/>
              <a:t>Teaching</a:t>
            </a:r>
          </a:p>
        </p:txBody>
      </p:sp>
    </p:spTree>
    <p:extLst>
      <p:ext uri="{BB962C8B-B14F-4D97-AF65-F5344CB8AC3E}">
        <p14:creationId xmlns:p14="http://schemas.microsoft.com/office/powerpoint/2010/main" xmlns="" val="121721120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146"/>
          <p:cNvGraphicFramePr>
            <a:graphicFrameLocks noGrp="1"/>
          </p:cNvGraphicFramePr>
          <p:nvPr>
            <p:extLst>
              <p:ext uri="{D42A27DB-BD31-4B8C-83A1-F6EECF244321}">
                <p14:modId xmlns:p14="http://schemas.microsoft.com/office/powerpoint/2010/main" xmlns="" val="2494021632"/>
              </p:ext>
            </p:extLst>
          </p:nvPr>
        </p:nvGraphicFramePr>
        <p:xfrm>
          <a:off x="-5708" y="1971452"/>
          <a:ext cx="9144001" cy="4886548"/>
        </p:xfrm>
        <a:graphic>
          <a:graphicData uri="http://schemas.openxmlformats.org/drawingml/2006/table">
            <a:tbl>
              <a:tblPr/>
              <a:tblGrid>
                <a:gridCol w="5186150">
                  <a:extLst>
                    <a:ext uri="{9D8B030D-6E8A-4147-A177-3AD203B41FA5}">
                      <a16:colId xmlns:a16="http://schemas.microsoft.com/office/drawing/2014/main" xmlns="" val="20000"/>
                    </a:ext>
                  </a:extLst>
                </a:gridCol>
                <a:gridCol w="1978925">
                  <a:extLst>
                    <a:ext uri="{9D8B030D-6E8A-4147-A177-3AD203B41FA5}">
                      <a16:colId xmlns:a16="http://schemas.microsoft.com/office/drawing/2014/main" xmlns="" val="20001"/>
                    </a:ext>
                  </a:extLst>
                </a:gridCol>
                <a:gridCol w="1978926">
                  <a:extLst>
                    <a:ext uri="{9D8B030D-6E8A-4147-A177-3AD203B41FA5}">
                      <a16:colId xmlns:a16="http://schemas.microsoft.com/office/drawing/2014/main" xmlns="" val="20002"/>
                    </a:ext>
                  </a:extLst>
                </a:gridCol>
              </a:tblGrid>
              <a:tr h="857704">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endParaRPr kumimoji="0" lang="en-GB" altLang="en-US" sz="2400" b="1" i="0" u="none" strike="noStrike" cap="none" normalizeH="0" baseline="0" dirty="0">
                        <a:ln>
                          <a:noFill/>
                        </a:ln>
                        <a:solidFill>
                          <a:srgbClr val="039F9B"/>
                        </a:solidFill>
                        <a:effectLst/>
                        <a:latin typeface="+mn-lt"/>
                        <a:ea typeface="Arial" charset="0"/>
                        <a:cs typeface="Arial" charset="0"/>
                      </a:endParaRPr>
                    </a:p>
                  </a:txBody>
                  <a:tcPr marT="45700" marB="457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defRPr/>
                      </a:pPr>
                      <a:r>
                        <a:rPr kumimoji="0" lang="en-GB" altLang="en-US" sz="2400" b="1" i="0" u="none" strike="noStrike" cap="none" normalizeH="0" baseline="0" dirty="0" smtClean="0">
                          <a:ln>
                            <a:noFill/>
                          </a:ln>
                          <a:solidFill>
                            <a:srgbClr val="039F9B"/>
                          </a:solidFill>
                          <a:effectLst/>
                          <a:latin typeface="+mn-lt"/>
                          <a:ea typeface="Arial" charset="0"/>
                          <a:cs typeface="Arial" charset="0"/>
                        </a:rPr>
                        <a:t>Cambridge</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3C1AD"/>
                    </a:solid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pPr>
                      <a:r>
                        <a:rPr kumimoji="0" lang="en-GB" altLang="en-US" sz="2400" b="1" i="0" u="none" strike="noStrike" cap="none" normalizeH="0" baseline="0" dirty="0" smtClean="0">
                          <a:ln>
                            <a:noFill/>
                          </a:ln>
                          <a:solidFill>
                            <a:schemeClr val="accent2"/>
                          </a:solidFill>
                          <a:effectLst/>
                          <a:latin typeface="+mn-lt"/>
                          <a:ea typeface="Arial" charset="0"/>
                          <a:cs typeface="Arial" charset="0"/>
                        </a:rPr>
                        <a:t>Oxford</a:t>
                      </a:r>
                      <a:endParaRPr kumimoji="0" lang="en-GB" altLang="en-US" sz="2400" b="1" i="0" u="none" strike="noStrike" cap="none" normalizeH="0" baseline="0" dirty="0">
                        <a:ln>
                          <a:noFill/>
                        </a:ln>
                        <a:solidFill>
                          <a:schemeClr val="accent2"/>
                        </a:solidFill>
                        <a:effectLst/>
                        <a:latin typeface="+mn-lt"/>
                        <a:ea typeface="Arial" charset="0"/>
                        <a:cs typeface="Arial" charset="0"/>
                      </a:endParaRPr>
                    </a:p>
                  </a:txBody>
                  <a:tcPr marT="45700" marB="457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147"/>
                    </a:solidFill>
                  </a:tcPr>
                </a:tc>
                <a:extLst>
                  <a:ext uri="{0D108BD9-81ED-4DB2-BD59-A6C34878D82A}">
                    <a16:rowId xmlns:a16="http://schemas.microsoft.com/office/drawing/2014/main" xmlns="" val="10000"/>
                  </a:ext>
                </a:extLst>
              </a:tr>
              <a:tr h="214582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400" dirty="0" smtClean="0">
                          <a:latin typeface="+mn-lt"/>
                        </a:rPr>
                        <a:t>Times Higher</a:t>
                      </a:r>
                      <a:r>
                        <a:rPr lang="en-GB" sz="2400" baseline="0" dirty="0" smtClean="0">
                          <a:latin typeface="+mn-lt"/>
                        </a:rPr>
                        <a:t> Education University World Rankings (Computer Science, 2020)</a:t>
                      </a:r>
                      <a:endParaRPr lang="en-GB" sz="2400" dirty="0">
                        <a:latin typeface="+mn-lt"/>
                      </a:endParaRPr>
                    </a:p>
                  </a:txBody>
                  <a:tcPr marT="45700" marB="457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defRPr/>
                      </a:pPr>
                      <a:r>
                        <a:rPr kumimoji="0" lang="en-GB" altLang="en-US" sz="2400" b="0" i="0" u="none" strike="noStrike" cap="none" normalizeH="0" baseline="0" dirty="0" smtClean="0">
                          <a:ln>
                            <a:noFill/>
                          </a:ln>
                          <a:solidFill>
                            <a:schemeClr val="tx1"/>
                          </a:solidFill>
                          <a:effectLst/>
                          <a:latin typeface="+mn-lt"/>
                          <a:ea typeface="Arial" charset="0"/>
                          <a:cs typeface="Arial" charset="0"/>
                        </a:rPr>
                        <a:t>2</a:t>
                      </a:r>
                      <a:r>
                        <a:rPr kumimoji="0" lang="en-GB" altLang="en-US" sz="2400" b="0" i="0" u="none" strike="noStrike" cap="none" normalizeH="0" baseline="30000" dirty="0" smtClean="0">
                          <a:ln>
                            <a:noFill/>
                          </a:ln>
                          <a:solidFill>
                            <a:schemeClr val="tx1"/>
                          </a:solidFill>
                          <a:effectLst/>
                          <a:latin typeface="+mn-lt"/>
                          <a:ea typeface="Arial" charset="0"/>
                          <a:cs typeface="Arial" charset="0"/>
                        </a:rPr>
                        <a:t>nd</a:t>
                      </a:r>
                      <a:r>
                        <a:rPr kumimoji="0" lang="en-GB" altLang="en-US" sz="2400" b="0" i="0" u="none" strike="noStrike" cap="none" normalizeH="0" baseline="0" dirty="0" smtClean="0">
                          <a:ln>
                            <a:noFill/>
                          </a:ln>
                          <a:solidFill>
                            <a:schemeClr val="tx1"/>
                          </a:solidFill>
                          <a:effectLst/>
                          <a:latin typeface="+mn-lt"/>
                          <a:ea typeface="Arial" charset="0"/>
                          <a:cs typeface="Arial" charset="0"/>
                        </a:rPr>
                        <a:t> in the UK</a:t>
                      </a:r>
                    </a:p>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defRPr/>
                      </a:pPr>
                      <a:r>
                        <a:rPr kumimoji="0" lang="en-GB" altLang="en-US" sz="2400" b="0" i="0" u="none" strike="noStrike" cap="none" normalizeH="0" baseline="0" dirty="0" smtClean="0">
                          <a:ln>
                            <a:noFill/>
                          </a:ln>
                          <a:solidFill>
                            <a:schemeClr val="tx1"/>
                          </a:solidFill>
                          <a:effectLst/>
                          <a:latin typeface="+mn-lt"/>
                          <a:ea typeface="Arial" charset="0"/>
                          <a:cs typeface="Arial" charset="0"/>
                        </a:rPr>
                        <a:t>(3</a:t>
                      </a:r>
                      <a:r>
                        <a:rPr kumimoji="0" lang="en-GB" altLang="en-US" sz="2400" b="0" i="0" u="none" strike="noStrike" cap="none" normalizeH="0" baseline="30000" dirty="0" smtClean="0">
                          <a:ln>
                            <a:noFill/>
                          </a:ln>
                          <a:solidFill>
                            <a:schemeClr val="tx1"/>
                          </a:solidFill>
                          <a:effectLst/>
                          <a:latin typeface="+mn-lt"/>
                          <a:ea typeface="Arial" charset="0"/>
                          <a:cs typeface="Arial" charset="0"/>
                        </a:rPr>
                        <a:t>rd</a:t>
                      </a:r>
                      <a:r>
                        <a:rPr kumimoji="0" lang="en-GB" altLang="en-US" sz="2400" b="0" i="0" u="none" strike="noStrike" cap="none" normalizeH="0" baseline="0" dirty="0" smtClean="0">
                          <a:ln>
                            <a:noFill/>
                          </a:ln>
                          <a:solidFill>
                            <a:schemeClr val="tx1"/>
                          </a:solidFill>
                          <a:effectLst/>
                          <a:latin typeface="+mn-lt"/>
                          <a:ea typeface="Arial" charset="0"/>
                          <a:cs typeface="Arial" charset="0"/>
                        </a:rPr>
                        <a:t> globally)</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3C1AD"/>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defRPr/>
                      </a:pPr>
                      <a:r>
                        <a:rPr kumimoji="0" lang="en-GB" altLang="en-US" sz="2400" b="0" i="0" u="none" strike="noStrike" cap="none" normalizeH="0" baseline="0" dirty="0" smtClean="0">
                          <a:ln>
                            <a:noFill/>
                          </a:ln>
                          <a:solidFill>
                            <a:schemeClr val="bg1"/>
                          </a:solidFill>
                          <a:effectLst/>
                          <a:latin typeface="+mn-lt"/>
                          <a:ea typeface="Arial" charset="0"/>
                          <a:cs typeface="Arial" charset="0"/>
                        </a:rPr>
                        <a:t>1</a:t>
                      </a:r>
                      <a:r>
                        <a:rPr kumimoji="0" lang="en-GB" altLang="en-US" sz="2400" b="0" i="0" u="none" strike="noStrike" cap="none" normalizeH="0" baseline="30000" dirty="0" smtClean="0">
                          <a:ln>
                            <a:noFill/>
                          </a:ln>
                          <a:solidFill>
                            <a:schemeClr val="bg1"/>
                          </a:solidFill>
                          <a:effectLst/>
                          <a:latin typeface="+mn-lt"/>
                          <a:ea typeface="Arial" charset="0"/>
                          <a:cs typeface="Arial" charset="0"/>
                        </a:rPr>
                        <a:t>st</a:t>
                      </a:r>
                      <a:r>
                        <a:rPr kumimoji="0" lang="en-GB" altLang="en-US" sz="2400" b="0" i="0" u="none" strike="noStrike" cap="none" normalizeH="0" baseline="0" dirty="0" smtClean="0">
                          <a:ln>
                            <a:noFill/>
                          </a:ln>
                          <a:solidFill>
                            <a:schemeClr val="bg1"/>
                          </a:solidFill>
                          <a:effectLst/>
                          <a:latin typeface="+mn-lt"/>
                          <a:ea typeface="Arial" charset="0"/>
                          <a:cs typeface="Arial" charset="0"/>
                        </a:rPr>
                        <a:t> in the UK</a:t>
                      </a:r>
                    </a:p>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defRPr/>
                      </a:pPr>
                      <a:r>
                        <a:rPr kumimoji="0" lang="en-GB" altLang="en-US" sz="2400" b="0" i="0" u="none" strike="noStrike" cap="none" normalizeH="0" baseline="0" dirty="0" smtClean="0">
                          <a:ln>
                            <a:noFill/>
                          </a:ln>
                          <a:solidFill>
                            <a:schemeClr val="bg1"/>
                          </a:solidFill>
                          <a:effectLst/>
                          <a:latin typeface="+mn-lt"/>
                          <a:ea typeface="Arial" charset="0"/>
                          <a:cs typeface="Arial" charset="0"/>
                        </a:rPr>
                        <a:t>(1</a:t>
                      </a:r>
                      <a:r>
                        <a:rPr kumimoji="0" lang="en-GB" altLang="en-US" sz="2400" b="0" i="0" u="none" strike="noStrike" cap="none" normalizeH="0" baseline="30000" dirty="0" smtClean="0">
                          <a:ln>
                            <a:noFill/>
                          </a:ln>
                          <a:solidFill>
                            <a:schemeClr val="bg1"/>
                          </a:solidFill>
                          <a:effectLst/>
                          <a:latin typeface="+mn-lt"/>
                          <a:ea typeface="Arial" charset="0"/>
                          <a:cs typeface="Arial" charset="0"/>
                        </a:rPr>
                        <a:t>st</a:t>
                      </a:r>
                      <a:r>
                        <a:rPr kumimoji="0" lang="en-GB" altLang="en-US" sz="2400" b="0" i="0" u="none" strike="noStrike" cap="none" normalizeH="0" baseline="0" dirty="0" smtClean="0">
                          <a:ln>
                            <a:noFill/>
                          </a:ln>
                          <a:solidFill>
                            <a:schemeClr val="bg1"/>
                          </a:solidFill>
                          <a:effectLst/>
                          <a:latin typeface="+mn-lt"/>
                          <a:ea typeface="Arial" charset="0"/>
                          <a:cs typeface="Arial" charset="0"/>
                        </a:rPr>
                        <a:t> globally)</a:t>
                      </a:r>
                    </a:p>
                  </a:txBody>
                  <a:tcPr marT="45700" marB="457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147"/>
                    </a:solidFill>
                  </a:tcPr>
                </a:tc>
                <a:extLst>
                  <a:ext uri="{0D108BD9-81ED-4DB2-BD59-A6C34878D82A}">
                    <a16:rowId xmlns:a16="http://schemas.microsoft.com/office/drawing/2014/main" xmlns="" val="10002"/>
                  </a:ext>
                </a:extLst>
              </a:tr>
              <a:tr h="18830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400" dirty="0" smtClean="0">
                          <a:latin typeface="+mn-lt"/>
                        </a:rPr>
                        <a:t>QS University Rankings (Computer Science &amp; Information Systems, 2020)</a:t>
                      </a:r>
                      <a:endParaRPr lang="en-GB" sz="2400" dirty="0">
                        <a:latin typeface="+mn-lt"/>
                      </a:endParaRPr>
                    </a:p>
                  </a:txBody>
                  <a:tcPr marT="45700" marB="457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defRPr/>
                      </a:pPr>
                      <a:r>
                        <a:rPr kumimoji="0" lang="en-GB" altLang="en-US" sz="2400" b="0" i="0" u="none" strike="noStrike" cap="none" normalizeH="0" baseline="0" dirty="0" smtClean="0">
                          <a:ln>
                            <a:noFill/>
                          </a:ln>
                          <a:solidFill>
                            <a:schemeClr val="tx1"/>
                          </a:solidFill>
                          <a:effectLst/>
                          <a:latin typeface="+mn-lt"/>
                          <a:ea typeface="Arial" charset="0"/>
                          <a:cs typeface="Arial" charset="0"/>
                        </a:rPr>
                        <a:t>1</a:t>
                      </a:r>
                      <a:r>
                        <a:rPr kumimoji="0" lang="en-GB" altLang="en-US" sz="2400" b="0" i="0" u="none" strike="noStrike" cap="none" normalizeH="0" baseline="30000" dirty="0" smtClean="0">
                          <a:ln>
                            <a:noFill/>
                          </a:ln>
                          <a:solidFill>
                            <a:schemeClr val="tx1"/>
                          </a:solidFill>
                          <a:effectLst/>
                          <a:latin typeface="+mn-lt"/>
                          <a:ea typeface="Arial" charset="0"/>
                          <a:cs typeface="Arial" charset="0"/>
                        </a:rPr>
                        <a:t>st</a:t>
                      </a:r>
                      <a:r>
                        <a:rPr kumimoji="0" lang="en-GB" altLang="en-US" sz="2400" b="0" i="0" u="none" strike="noStrike" cap="none" normalizeH="0" baseline="0" dirty="0" smtClean="0">
                          <a:ln>
                            <a:noFill/>
                          </a:ln>
                          <a:solidFill>
                            <a:schemeClr val="tx1"/>
                          </a:solidFill>
                          <a:effectLst/>
                          <a:latin typeface="+mn-lt"/>
                          <a:ea typeface="Arial" charset="0"/>
                          <a:cs typeface="Arial" charset="0"/>
                        </a:rPr>
                        <a:t> in the UK</a:t>
                      </a:r>
                    </a:p>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defRPr/>
                      </a:pPr>
                      <a:r>
                        <a:rPr kumimoji="0" lang="en-GB" altLang="en-US" sz="2400" b="0" i="0" u="none" strike="noStrike" cap="none" normalizeH="0" baseline="0" dirty="0" smtClean="0">
                          <a:ln>
                            <a:noFill/>
                          </a:ln>
                          <a:solidFill>
                            <a:schemeClr val="tx1"/>
                          </a:solidFill>
                          <a:effectLst/>
                          <a:latin typeface="+mn-lt"/>
                          <a:ea typeface="Arial" charset="0"/>
                          <a:cs typeface="Arial" charset="0"/>
                        </a:rPr>
                        <a:t>(5</a:t>
                      </a:r>
                      <a:r>
                        <a:rPr kumimoji="0" lang="en-GB" altLang="en-US" sz="2400" b="0" i="0" u="none" strike="noStrike" cap="none" normalizeH="0" baseline="30000" dirty="0" smtClean="0">
                          <a:ln>
                            <a:noFill/>
                          </a:ln>
                          <a:solidFill>
                            <a:schemeClr val="tx1"/>
                          </a:solidFill>
                          <a:effectLst/>
                          <a:latin typeface="+mn-lt"/>
                          <a:ea typeface="Arial" charset="0"/>
                          <a:cs typeface="Arial" charset="0"/>
                        </a:rPr>
                        <a:t>th</a:t>
                      </a:r>
                      <a:r>
                        <a:rPr kumimoji="0" lang="en-GB" altLang="en-US" sz="2400" b="0" i="0" u="none" strike="noStrike" cap="none" normalizeH="0" baseline="0" dirty="0" smtClean="0">
                          <a:ln>
                            <a:noFill/>
                          </a:ln>
                          <a:solidFill>
                            <a:schemeClr val="tx1"/>
                          </a:solidFill>
                          <a:effectLst/>
                          <a:latin typeface="+mn-lt"/>
                          <a:ea typeface="Arial" charset="0"/>
                          <a:cs typeface="Arial" charset="0"/>
                        </a:rPr>
                        <a:t> globally)</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3C1AD"/>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defRPr/>
                      </a:pPr>
                      <a:r>
                        <a:rPr kumimoji="0" lang="en-GB" altLang="en-US" sz="2400" b="0" i="0" u="none" strike="noStrike" cap="none" normalizeH="0" baseline="0" dirty="0" smtClean="0">
                          <a:ln>
                            <a:noFill/>
                          </a:ln>
                          <a:solidFill>
                            <a:schemeClr val="bg1"/>
                          </a:solidFill>
                          <a:effectLst/>
                          <a:latin typeface="+mn-lt"/>
                          <a:ea typeface="Arial" charset="0"/>
                          <a:cs typeface="Arial" charset="0"/>
                        </a:rPr>
                        <a:t>2</a:t>
                      </a:r>
                      <a:r>
                        <a:rPr kumimoji="0" lang="en-GB" altLang="en-US" sz="2400" b="0" i="0" u="none" strike="noStrike" cap="none" normalizeH="0" baseline="30000" dirty="0" smtClean="0">
                          <a:ln>
                            <a:noFill/>
                          </a:ln>
                          <a:solidFill>
                            <a:schemeClr val="bg1"/>
                          </a:solidFill>
                          <a:effectLst/>
                          <a:latin typeface="+mn-lt"/>
                          <a:ea typeface="Arial" charset="0"/>
                          <a:cs typeface="Arial" charset="0"/>
                        </a:rPr>
                        <a:t>nd</a:t>
                      </a:r>
                      <a:r>
                        <a:rPr kumimoji="0" lang="en-GB" altLang="en-US" sz="2400" b="0" i="0" u="none" strike="noStrike" cap="none" normalizeH="0" baseline="0" dirty="0" smtClean="0">
                          <a:ln>
                            <a:noFill/>
                          </a:ln>
                          <a:solidFill>
                            <a:schemeClr val="bg1"/>
                          </a:solidFill>
                          <a:effectLst/>
                          <a:latin typeface="+mn-lt"/>
                          <a:ea typeface="Arial" charset="0"/>
                          <a:cs typeface="Arial" charset="0"/>
                        </a:rPr>
                        <a:t> in the UK</a:t>
                      </a:r>
                    </a:p>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charset="2"/>
                        <a:buNone/>
                        <a:tabLst/>
                        <a:defRPr/>
                      </a:pPr>
                      <a:r>
                        <a:rPr kumimoji="0" lang="en-GB" altLang="en-US" sz="2400" b="0" i="0" u="none" strike="noStrike" cap="none" normalizeH="0" baseline="0" dirty="0" smtClean="0">
                          <a:ln>
                            <a:noFill/>
                          </a:ln>
                          <a:solidFill>
                            <a:schemeClr val="bg1"/>
                          </a:solidFill>
                          <a:effectLst/>
                          <a:latin typeface="+mn-lt"/>
                          <a:ea typeface="Arial" charset="0"/>
                          <a:cs typeface="Arial" charset="0"/>
                        </a:rPr>
                        <a:t>(6</a:t>
                      </a:r>
                      <a:r>
                        <a:rPr kumimoji="0" lang="en-GB" altLang="en-US" sz="2400" b="0" i="0" u="none" strike="noStrike" cap="none" normalizeH="0" baseline="30000" dirty="0" smtClean="0">
                          <a:ln>
                            <a:noFill/>
                          </a:ln>
                          <a:solidFill>
                            <a:schemeClr val="bg1"/>
                          </a:solidFill>
                          <a:effectLst/>
                          <a:latin typeface="+mn-lt"/>
                          <a:ea typeface="Arial" charset="0"/>
                          <a:cs typeface="Arial" charset="0"/>
                        </a:rPr>
                        <a:t>th</a:t>
                      </a:r>
                      <a:r>
                        <a:rPr kumimoji="0" lang="en-GB" altLang="en-US" sz="2400" b="0" i="0" u="none" strike="noStrike" cap="none" normalizeH="0" baseline="0" dirty="0" smtClean="0">
                          <a:ln>
                            <a:noFill/>
                          </a:ln>
                          <a:solidFill>
                            <a:schemeClr val="bg1"/>
                          </a:solidFill>
                          <a:effectLst/>
                          <a:latin typeface="+mn-lt"/>
                          <a:ea typeface="Arial" charset="0"/>
                          <a:cs typeface="Arial" charset="0"/>
                        </a:rPr>
                        <a:t> globally)</a:t>
                      </a:r>
                    </a:p>
                  </a:txBody>
                  <a:tcPr marT="45700" marB="457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147"/>
                    </a:solidFill>
                  </a:tcPr>
                </a:tc>
                <a:extLst>
                  <a:ext uri="{0D108BD9-81ED-4DB2-BD59-A6C34878D82A}">
                    <a16:rowId xmlns:a16="http://schemas.microsoft.com/office/drawing/2014/main" xmlns="" val="10003"/>
                  </a:ext>
                </a:extLst>
              </a:tr>
            </a:tbl>
          </a:graphicData>
        </a:graphic>
      </p:graphicFrame>
      <p:sp>
        <p:nvSpPr>
          <p:cNvPr id="2" name="Title 1"/>
          <p:cNvSpPr>
            <a:spLocks noGrp="1"/>
          </p:cNvSpPr>
          <p:nvPr>
            <p:ph type="title"/>
          </p:nvPr>
        </p:nvSpPr>
        <p:spPr>
          <a:xfrm>
            <a:off x="714142" y="211727"/>
            <a:ext cx="7729728" cy="1188720"/>
          </a:xfrm>
        </p:spPr>
        <p:txBody>
          <a:bodyPr/>
          <a:lstStyle/>
          <a:p>
            <a:r>
              <a:rPr lang="en-GB" dirty="0" smtClean="0"/>
              <a:t>The League Tables </a:t>
            </a:r>
            <a:endParaRPr lang="en-GB" dirty="0"/>
          </a:p>
        </p:txBody>
      </p:sp>
    </p:spTree>
    <p:extLst>
      <p:ext uri="{BB962C8B-B14F-4D97-AF65-F5344CB8AC3E}">
        <p14:creationId xmlns:p14="http://schemas.microsoft.com/office/powerpoint/2010/main" xmlns="" val="23422380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xmlns=""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9917</TotalTime>
  <Words>2495</Words>
  <Application>Microsoft Office PowerPoint</Application>
  <PresentationFormat>On-screen Show (4:3)</PresentationFormat>
  <Paragraphs>379</Paragraphs>
  <Slides>14</Slides>
  <Notes>13</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Parcel</vt:lpstr>
      <vt:lpstr>Slide 1</vt:lpstr>
      <vt:lpstr>Our courses</vt:lpstr>
      <vt:lpstr>Slide 3</vt:lpstr>
      <vt:lpstr>Slide 4</vt:lpstr>
      <vt:lpstr>Slide 5</vt:lpstr>
      <vt:lpstr>Slide 6</vt:lpstr>
      <vt:lpstr>Slide 7</vt:lpstr>
      <vt:lpstr>Slide 8</vt:lpstr>
      <vt:lpstr>The League Tables </vt:lpstr>
      <vt:lpstr>Slide 10</vt:lpstr>
      <vt:lpstr>Slide 11</vt:lpstr>
      <vt:lpstr>Finding out more</vt:lpstr>
      <vt:lpstr>Slide 13</vt:lpstr>
      <vt:lpstr>Slide 14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Mike Spivey</cp:lastModifiedBy>
  <cp:revision>242</cp:revision>
  <cp:lastPrinted>2018-03-07T13:52:03Z</cp:lastPrinted>
  <dcterms:created xsi:type="dcterms:W3CDTF">2018-03-02T20:13:05Z</dcterms:created>
  <dcterms:modified xsi:type="dcterms:W3CDTF">2020-03-09T19:27:48Z</dcterms:modified>
</cp:coreProperties>
</file>